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4"/>
  </p:notesMasterIdLst>
  <p:handoutMasterIdLst>
    <p:handoutMasterId r:id="rId35"/>
  </p:handoutMasterIdLst>
  <p:sldIdLst>
    <p:sldId id="350" r:id="rId5"/>
    <p:sldId id="352" r:id="rId6"/>
    <p:sldId id="379" r:id="rId7"/>
    <p:sldId id="388" r:id="rId8"/>
    <p:sldId id="361" r:id="rId9"/>
    <p:sldId id="365" r:id="rId10"/>
    <p:sldId id="366" r:id="rId11"/>
    <p:sldId id="367" r:id="rId12"/>
    <p:sldId id="368" r:id="rId13"/>
    <p:sldId id="370" r:id="rId14"/>
    <p:sldId id="369" r:id="rId15"/>
    <p:sldId id="373" r:id="rId16"/>
    <p:sldId id="374" r:id="rId17"/>
    <p:sldId id="375" r:id="rId18"/>
    <p:sldId id="376" r:id="rId19"/>
    <p:sldId id="377" r:id="rId20"/>
    <p:sldId id="380" r:id="rId21"/>
    <p:sldId id="378" r:id="rId22"/>
    <p:sldId id="381" r:id="rId23"/>
    <p:sldId id="382" r:id="rId24"/>
    <p:sldId id="383" r:id="rId25"/>
    <p:sldId id="384" r:id="rId26"/>
    <p:sldId id="385" r:id="rId27"/>
    <p:sldId id="386" r:id="rId28"/>
    <p:sldId id="387" r:id="rId29"/>
    <p:sldId id="389" r:id="rId30"/>
    <p:sldId id="390" r:id="rId31"/>
    <p:sldId id="391" r:id="rId32"/>
    <p:sldId id="343" r:id="rId33"/>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 id="4" name="Luca Sugamosto" initials="LS" lastIdx="1" clrIdx="3">
    <p:extLst>
      <p:ext uri="{19B8F6BF-5375-455C-9EA6-DF929625EA0E}">
        <p15:presenceInfo xmlns:p15="http://schemas.microsoft.com/office/powerpoint/2012/main" userId="af502978a04f2d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41" autoAdjust="0"/>
    <p:restoredTop sz="94249" autoAdjust="0"/>
  </p:normalViewPr>
  <p:slideViewPr>
    <p:cSldViewPr snapToGrid="0">
      <p:cViewPr varScale="1">
        <p:scale>
          <a:sx n="72" d="100"/>
          <a:sy n="72" d="100"/>
        </p:scale>
        <p:origin x="744" y="6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4" name="Segnaposto piè di pa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it-IT" smtClean="0"/>
              <a:t>‹N›</a:t>
            </a:fld>
            <a:endParaRPr lang="it-IT"/>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D5349E3-2257-46A2-87AA-98208788B886}" type="datetime1">
              <a:rPr lang="it-IT" noProof="0" smtClean="0"/>
              <a:t>04/09/2021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it-IT" noProof="0" smtClean="0"/>
              <a:t>‹N›</a:t>
            </a:fld>
            <a:endParaRPr lang="it-IT"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1</a:t>
            </a:fld>
            <a:endParaRPr lang="it-IT"/>
          </a:p>
        </p:txBody>
      </p:sp>
    </p:spTree>
    <p:extLst>
      <p:ext uri="{BB962C8B-B14F-4D97-AF65-F5344CB8AC3E}">
        <p14:creationId xmlns:p14="http://schemas.microsoft.com/office/powerpoint/2010/main" val="249215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2</a:t>
            </a:fld>
            <a:endParaRPr lang="it-IT"/>
          </a:p>
        </p:txBody>
      </p:sp>
    </p:spTree>
    <p:extLst>
      <p:ext uri="{BB962C8B-B14F-4D97-AF65-F5344CB8AC3E}">
        <p14:creationId xmlns:p14="http://schemas.microsoft.com/office/powerpoint/2010/main" val="207277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5</a:t>
            </a:fld>
            <a:endParaRPr lang="it-IT"/>
          </a:p>
        </p:txBody>
      </p:sp>
    </p:spTree>
    <p:extLst>
      <p:ext uri="{BB962C8B-B14F-4D97-AF65-F5344CB8AC3E}">
        <p14:creationId xmlns:p14="http://schemas.microsoft.com/office/powerpoint/2010/main" val="175736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A89C7E07-3C67-C64C-8DA0-0404F6303970}" type="slidenum">
              <a:rPr lang="it-IT" smtClean="0"/>
              <a:t>29</a:t>
            </a:fld>
            <a:endParaRPr lang="it-IT"/>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it-IT" noProof="0"/>
              <a:t>Fare clic per modificare lo stile del titolo dello schema</a:t>
            </a:r>
            <a:endParaRPr lang="it-IT" noProof="0" dirty="0"/>
          </a:p>
        </p:txBody>
      </p:sp>
      <p:grpSp>
        <p:nvGrpSpPr>
          <p:cNvPr id="9" name="Grup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3" name="Connettore dirit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igura a mano libera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8" name="Segnaposto contenut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15" name="Connettore dirit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igura a mano libera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9" name="Figura a mano libera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40" name="Figura a mano libera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0" name="Segnaposto tes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1" name="Segnaposto contenut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2" name="Segnaposto tes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4" name="Segnaposto contenut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ttore dirit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epilogo ">
    <p:bg>
      <p:bgPr>
        <a:solidFill>
          <a:schemeClr val="tx1"/>
        </a:solidFill>
        <a:effectLst/>
      </p:bgPr>
    </p:bg>
    <p:spTree>
      <p:nvGrpSpPr>
        <p:cNvPr id="1" name=""/>
        <p:cNvGrpSpPr/>
        <p:nvPr/>
      </p:nvGrpSpPr>
      <p:grpSpPr>
        <a:xfrm>
          <a:off x="0" y="0"/>
          <a:ext cx="0" cy="0"/>
          <a:chOff x="0" y="0"/>
          <a:chExt cx="0" cy="0"/>
        </a:xfrm>
      </p:grpSpPr>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Segnaposto tes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grpSp>
        <p:nvGrpSpPr>
          <p:cNvPr id="15" name="Grup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igura a mano libera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7" name="Figura a mano libera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8" name="Figura a mano libera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4" name="Segnaposto tes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1" name="Segnaposto tes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2" name="Segnaposto tes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3" name="Segnaposto tes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4" name="Segnaposto tes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6" name="Segnaposto tes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7" name="Segnaposto tes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8" name="Segnaposto tes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r>
              <a:rPr lang="it-IT" noProof="0">
                <a:latin typeface="+mn-lt"/>
              </a:rPr>
              <a:t>06/09/2021</a:t>
            </a:r>
            <a:endParaRPr lang="it-IT" noProof="0" dirty="0">
              <a:latin typeface="+mn-lt"/>
            </a:endParaRPr>
          </a:p>
        </p:txBody>
      </p:sp>
      <p:sp>
        <p:nvSpPr>
          <p:cNvPr id="5" name="Segnaposto piè di pa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r>
              <a:rPr lang="it-IT" noProof="0" dirty="0"/>
              <a:t>Relazione annuale</a:t>
            </a:r>
            <a:endParaRPr lang="it-IT" b="0" noProof="0" dirty="0"/>
          </a:p>
        </p:txBody>
      </p:sp>
      <p:sp>
        <p:nvSpPr>
          <p:cNvPr id="6" name="Segnaposto numero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16" name="Segnaposto tes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7" name="Sottotito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26" name="Tito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27" name="Connettore dirit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Segnaposto immagin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it-IT" noProof="0"/>
              <a:t>Fare clic sull'icona per inserire un'immagine</a:t>
            </a:r>
            <a:endParaRPr lang="it-IT" noProof="0" dirty="0"/>
          </a:p>
        </p:txBody>
      </p:sp>
      <p:grpSp>
        <p:nvGrpSpPr>
          <p:cNvPr id="30" name="Grup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igura a mano libera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3" name="Figura a mano libera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ine del giorno">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it-IT" noProof="0"/>
              <a:t>Fare clic per modificare lo stile del titolo dello schema</a:t>
            </a:r>
            <a:endParaRPr lang="it-IT" noProof="0" dirty="0"/>
          </a:p>
        </p:txBody>
      </p:sp>
      <p:cxnSp>
        <p:nvCxnSpPr>
          <p:cNvPr id="13" name="Connettore dirit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Segnaposto tes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5" name="Segnaposto tes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6" name="Connettore dirit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Segnaposto tes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8" name="Segnaposto tes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0" name="Connettore dirit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Segnaposto tes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2" name="Segnaposto tes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3" name="Connettore dirit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Segnaposto tes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5" name="Segnaposto tes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Segnaposto tes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8" name="Segnaposto tes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igura a mano libera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6" name="Figura a mano libera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9" name="Figura a mano libera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4" name="Segnaposto immagin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it-IT" noProof="0"/>
              <a:t>Fare clic sull'icona per inserire un'immagine</a:t>
            </a:r>
            <a:endParaRPr lang="it-IT" noProof="0" dirty="0"/>
          </a:p>
        </p:txBody>
      </p:sp>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17" name="Connettore dirit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a">
    <p:bg>
      <p:bgPr>
        <a:solidFill>
          <a:schemeClr val="tx1"/>
        </a:solidFill>
        <a:effectLst/>
      </p:bgPr>
    </p:bg>
    <p:spTree>
      <p:nvGrpSpPr>
        <p:cNvPr id="1" name=""/>
        <p:cNvGrpSpPr/>
        <p:nvPr/>
      </p:nvGrpSpPr>
      <p:grpSpPr>
        <a:xfrm>
          <a:off x="0" y="0"/>
          <a:ext cx="0" cy="0"/>
          <a:chOff x="0" y="0"/>
          <a:chExt cx="0" cy="0"/>
        </a:xfrm>
      </p:grpSpPr>
      <p:sp>
        <p:nvSpPr>
          <p:cNvPr id="21" name="Segnaposto immagin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it-IT" noProof="0"/>
              <a:t>Fare clic sull'icona per inserire un'immagine</a:t>
            </a:r>
            <a:endParaRPr lang="it-IT" noProof="0" dirty="0"/>
          </a:p>
        </p:txBody>
      </p:sp>
      <p:sp>
        <p:nvSpPr>
          <p:cNvPr id="18" name="Tito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it-IT" noProof="0"/>
              <a:t>Fare clic per modificare lo stile del titolo dello schema</a:t>
            </a:r>
            <a:endParaRPr lang="it-IT" noProof="0" dirty="0"/>
          </a:p>
        </p:txBody>
      </p:sp>
      <p:cxnSp>
        <p:nvCxnSpPr>
          <p:cNvPr id="20" name="Connettore dirit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igura a mano libera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4" name="Figura a mano libera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5" name="Figura a mano libera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p:bg>
      <p:bgPr>
        <a:solidFill>
          <a:schemeClr val="tx1"/>
        </a:solidFill>
        <a:effectLst/>
      </p:bgPr>
    </p:bg>
    <p:spTree>
      <p:nvGrpSpPr>
        <p:cNvPr id="1" name=""/>
        <p:cNvGrpSpPr/>
        <p:nvPr/>
      </p:nvGrpSpPr>
      <p:grpSpPr>
        <a:xfrm>
          <a:off x="0" y="0"/>
          <a:ext cx="0" cy="0"/>
          <a:chOff x="0" y="0"/>
          <a:chExt cx="0" cy="0"/>
        </a:xfrm>
      </p:grpSpPr>
      <p:sp>
        <p:nvSpPr>
          <p:cNvPr id="6" name="Segnaposto gra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it-IT" noProof="0"/>
              <a:t>Fare clic sull'icona per inserire un grafico</a:t>
            </a:r>
          </a:p>
        </p:txBody>
      </p:sp>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2" name="Segnaposto dat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la">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it-IT" noProof="0"/>
              <a:t>Fare clic sull'icona per inserire una tabella</a:t>
            </a:r>
          </a:p>
        </p:txBody>
      </p:sp>
      <p:sp>
        <p:nvSpPr>
          <p:cNvPr id="2" name="Segnaposto dat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bg>
      <p:bgPr>
        <a:solidFill>
          <a:schemeClr val="tx1"/>
        </a:solidFill>
        <a:effectLst/>
      </p:bgPr>
    </p:bg>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it-IT" noProof="0"/>
              <a:t>Fare clic per modificare lo stile del titolo dello schema</a:t>
            </a:r>
            <a:endParaRPr lang="it-IT" noProof="0" dirty="0"/>
          </a:p>
        </p:txBody>
      </p:sp>
      <p:sp>
        <p:nvSpPr>
          <p:cNvPr id="10" name="Casella di tes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it-IT" sz="20000" b="1" noProof="0" dirty="0">
                <a:solidFill>
                  <a:schemeClr val="bg1"/>
                </a:solidFill>
              </a:rPr>
              <a:t>"</a:t>
            </a:r>
          </a:p>
        </p:txBody>
      </p:sp>
      <p:grpSp>
        <p:nvGrpSpPr>
          <p:cNvPr id="18" name="Grup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0" name="Figura a mano libera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23" name="Figura a mano libera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grpSp>
        <p:nvGrpSpPr>
          <p:cNvPr id="24" name="Grup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igura a mano libera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6" name="Figura a mano libera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igura a mano libera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6" name="Figura a mano libera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8" name="Segnaposto immagin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1" name="Tito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endParaRPr lang="it-IT" noProof="0" dirty="0"/>
          </a:p>
        </p:txBody>
      </p:sp>
      <p:cxnSp>
        <p:nvCxnSpPr>
          <p:cNvPr id="62" name="Connettore dirit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Segnaposto immagin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72" name="Segnaposto tes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3" name="Segnaposto tes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4" name="Segnaposto tes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5" name="Segnaposto tes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6" name="Segnaposto tes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7" name="Segnaposto tes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8" name="Segnaposto tes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9" name="Segnaposto tes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grpSp>
        <p:nvGrpSpPr>
          <p:cNvPr id="23" name="Grup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9" name="Figura a mano libera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0" name="Figura a mano libera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1" name="Figura a mano libera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66" name="Segnaposto immagin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9" name="Segnaposto immagin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r>
              <a:rPr lang="it-IT" noProof="0" dirty="0"/>
              <a:t>Relazione annuale</a:t>
            </a:r>
            <a:endParaRPr lang="it-IT" b="0" noProof="0" dirty="0"/>
          </a:p>
        </p:txBody>
      </p:sp>
      <p:sp>
        <p:nvSpPr>
          <p:cNvPr id="4" name="Segnaposto numero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za temporale ">
    <p:bg>
      <p:bgPr>
        <a:solidFill>
          <a:schemeClr val="tx1"/>
        </a:solidFill>
        <a:effectLst/>
      </p:bgPr>
    </p:bg>
    <p:spTree>
      <p:nvGrpSpPr>
        <p:cNvPr id="1" name=""/>
        <p:cNvGrpSpPr/>
        <p:nvPr/>
      </p:nvGrpSpPr>
      <p:grpSpPr>
        <a:xfrm>
          <a:off x="0" y="0"/>
          <a:ext cx="0" cy="0"/>
          <a:chOff x="0" y="0"/>
          <a:chExt cx="0" cy="0"/>
        </a:xfrm>
      </p:grpSpPr>
      <p:cxnSp>
        <p:nvCxnSpPr>
          <p:cNvPr id="21" name="Connettore dirit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olo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6" name="Segnaposto testo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97" name="Segnaposto testo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2" name="Segnaposto testo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3" name="Segnaposto testo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6" name="Segnaposto testo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7" name="Segnaposto testo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8" name="Segnaposto testo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9" name="Segnaposto testo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9" name="Rettango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Segnaposto dat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r>
              <a:rPr lang="it-IT" noProof="0"/>
              <a:t>Relazione annuale</a:t>
            </a:r>
            <a:endParaRPr lang="it-IT" b="0" noProof="0"/>
          </a:p>
        </p:txBody>
      </p:sp>
      <p:sp>
        <p:nvSpPr>
          <p:cNvPr id="4" name="Segnaposto numero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r>
              <a:rPr lang="it-IT" noProof="0">
                <a:latin typeface="+mn-lt"/>
              </a:rPr>
              <a:t>06/09/2021</a:t>
            </a:r>
          </a:p>
        </p:txBody>
      </p:sp>
      <p:sp>
        <p:nvSpPr>
          <p:cNvPr id="31" name="Segnaposto piè di pa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r>
              <a:rPr lang="it-IT" noProof="0"/>
              <a:t>Relazione annuale</a:t>
            </a:r>
            <a:endParaRPr lang="it-IT" b="0" noProof="0"/>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ft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11.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10.xml"/><Relationship Id="rId4" Type="http://schemas.openxmlformats.org/officeDocument/2006/relationships/image" Target="../media/image24.jpg"/></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hyperlink" Target="mailto:emanuele.arilli@students.uniroma2.eu"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0.jpg"/><Relationship Id="rId4" Type="http://schemas.openxmlformats.org/officeDocument/2006/relationships/hyperlink" Target="mailto:Luca.sugamosto@students.uniroma2.eu"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E168C-8042-5B4E-A5A4-A5BF693AE2D6}"/>
              </a:ext>
            </a:extLst>
          </p:cNvPr>
          <p:cNvSpPr>
            <a:spLocks noGrp="1"/>
          </p:cNvSpPr>
          <p:nvPr>
            <p:ph type="ctrTitle"/>
          </p:nvPr>
        </p:nvSpPr>
        <p:spPr>
          <a:xfrm>
            <a:off x="3326296" y="1167943"/>
            <a:ext cx="7818782" cy="1514019"/>
          </a:xfrm>
        </p:spPr>
        <p:txBody>
          <a:bodyPr rtlCol="0"/>
          <a:lstStyle/>
          <a:p>
            <a:pPr rtl="0"/>
            <a:r>
              <a:rPr lang="it-IT" dirty="0"/>
              <a:t>Progetto di Ingegneria di Internet e Web</a:t>
            </a:r>
          </a:p>
        </p:txBody>
      </p:sp>
      <p:sp>
        <p:nvSpPr>
          <p:cNvPr id="3" name="Segnaposto tes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496544"/>
            <a:ext cx="5491570" cy="953337"/>
          </a:xfrm>
        </p:spPr>
        <p:txBody>
          <a:bodyPr rtlCol="0"/>
          <a:lstStyle/>
          <a:p>
            <a:pPr rtl="0"/>
            <a:r>
              <a:rPr lang="it-IT" sz="2400" dirty="0"/>
              <a:t>Emanuele Arilli (matricola 0266387)</a:t>
            </a:r>
          </a:p>
          <a:p>
            <a:pPr rtl="0"/>
            <a:r>
              <a:rPr lang="it-IT" sz="2400" dirty="0"/>
              <a:t>Luca Sugamosto (matricola 0252792)</a:t>
            </a:r>
          </a:p>
          <a:p>
            <a:pPr rtl="0"/>
            <a:endParaRPr lang="it-IT" b="1" dirty="0"/>
          </a:p>
          <a:p>
            <a:pPr rtl="0"/>
            <a:endParaRPr lang="it-IT" b="1" dirty="0"/>
          </a:p>
          <a:p>
            <a:pPr rtl="0"/>
            <a:endParaRPr lang="it-IT" b="1"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0D8744-821B-4044-BBBE-20F0CB980667}"/>
              </a:ext>
            </a:extLst>
          </p:cNvPr>
          <p:cNvSpPr>
            <a:spLocks noGrp="1"/>
          </p:cNvSpPr>
          <p:nvPr>
            <p:ph type="title"/>
          </p:nvPr>
        </p:nvSpPr>
        <p:spPr/>
        <p:txBody>
          <a:bodyPr/>
          <a:lstStyle/>
          <a:p>
            <a:r>
              <a:rPr lang="it-IT" dirty="0"/>
              <a:t>Timeout</a:t>
            </a:r>
          </a:p>
        </p:txBody>
      </p:sp>
      <p:sp>
        <p:nvSpPr>
          <p:cNvPr id="4" name="Segnaposto testo 3">
            <a:extLst>
              <a:ext uri="{FF2B5EF4-FFF2-40B4-BE49-F238E27FC236}">
                <a16:creationId xmlns:a16="http://schemas.microsoft.com/office/drawing/2014/main" id="{0602F8A3-4DAA-492B-A1EF-3E140F162CD0}"/>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Il timeout viene utilizzato quando si richiede un trasferimento di file dal/sul server. Questo viene fatto partire per ogni pacchetto inviato ed è associato alla socket per mezzo della funzione «</a:t>
            </a:r>
            <a:r>
              <a:rPr lang="it-IT" dirty="0" err="1">
                <a:latin typeface="Arial" panose="020B0604020202020204" pitchFamily="34" charset="0"/>
                <a:cs typeface="Arial" panose="020B0604020202020204" pitchFamily="34" charset="0"/>
              </a:rPr>
              <a:t>setsockopt</a:t>
            </a:r>
            <a:r>
              <a:rPr lang="it-IT" dirty="0">
                <a:latin typeface="Arial" panose="020B0604020202020204" pitchFamily="34" charset="0"/>
                <a:cs typeface="Arial" panose="020B0604020202020204" pitchFamily="34" charset="0"/>
              </a:rPr>
              <a:t>()». Il timer viene poi fermato quando si riceve l’ack associato al messaggio oppure quando scade il tempo limite e bisogna ritrasmettere il pacchetto.</a:t>
            </a:r>
          </a:p>
          <a:p>
            <a:r>
              <a:rPr lang="it-IT" dirty="0">
                <a:latin typeface="Arial" panose="020B0604020202020204" pitchFamily="34" charset="0"/>
                <a:cs typeface="Arial" panose="020B0604020202020204" pitchFamily="34" charset="0"/>
              </a:rPr>
              <a:t>Inoltre, viene richiesto all’utente quale tipologia di timeout scegliere, statico o dinamico, per lo scambio del file desiderato.</a:t>
            </a:r>
          </a:p>
        </p:txBody>
      </p:sp>
      <p:sp>
        <p:nvSpPr>
          <p:cNvPr id="5" name="Segnaposto data 4">
            <a:extLst>
              <a:ext uri="{FF2B5EF4-FFF2-40B4-BE49-F238E27FC236}">
                <a16:creationId xmlns:a16="http://schemas.microsoft.com/office/drawing/2014/main" id="{1EEBC24E-2C3C-4EEB-AFEF-1B3072D70411}"/>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A9DCCDF-164F-4E3B-AEFC-F6B7C120C487}"/>
              </a:ext>
            </a:extLst>
          </p:cNvPr>
          <p:cNvSpPr>
            <a:spLocks noGrp="1"/>
          </p:cNvSpPr>
          <p:nvPr>
            <p:ph type="sldNum" sz="quarter" idx="16"/>
          </p:nvPr>
        </p:nvSpPr>
        <p:spPr/>
        <p:txBody>
          <a:bodyPr/>
          <a:lstStyle/>
          <a:p>
            <a:pPr rtl="0"/>
            <a:fld id="{294A09A9-5501-47C1-A89A-A340965A2BE2}" type="slidenum">
              <a:rPr lang="it-IT" noProof="0" smtClean="0"/>
              <a:pPr rtl="0"/>
              <a:t>10</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875841FD-13FF-4C56-8811-59E684903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489926"/>
            <a:ext cx="6667500" cy="4842294"/>
          </a:xfrm>
          <a:prstGeom prst="rect">
            <a:avLst/>
          </a:prstGeom>
        </p:spPr>
      </p:pic>
    </p:spTree>
    <p:extLst>
      <p:ext uri="{BB962C8B-B14F-4D97-AF65-F5344CB8AC3E}">
        <p14:creationId xmlns:p14="http://schemas.microsoft.com/office/powerpoint/2010/main" val="1833033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ACCDC-E8E1-433B-BE95-A8960A4F1DE9}"/>
              </a:ext>
            </a:extLst>
          </p:cNvPr>
          <p:cNvSpPr>
            <a:spLocks noGrp="1"/>
          </p:cNvSpPr>
          <p:nvPr>
            <p:ph type="title"/>
          </p:nvPr>
        </p:nvSpPr>
        <p:spPr>
          <a:xfrm>
            <a:off x="964023" y="879063"/>
            <a:ext cx="8426720" cy="610863"/>
          </a:xfrm>
        </p:spPr>
        <p:txBody>
          <a:bodyPr>
            <a:normAutofit fontScale="90000"/>
          </a:bodyPr>
          <a:lstStyle/>
          <a:p>
            <a:r>
              <a:rPr lang="it-IT" dirty="0"/>
              <a:t>Timeout statico e timeout adattivo</a:t>
            </a:r>
          </a:p>
        </p:txBody>
      </p:sp>
      <p:sp>
        <p:nvSpPr>
          <p:cNvPr id="3" name="Segnaposto testo 2">
            <a:extLst>
              <a:ext uri="{FF2B5EF4-FFF2-40B4-BE49-F238E27FC236}">
                <a16:creationId xmlns:a16="http://schemas.microsoft.com/office/drawing/2014/main" id="{2A793296-C5CA-4530-B291-078B8B049265}"/>
              </a:ext>
            </a:extLst>
          </p:cNvPr>
          <p:cNvSpPr>
            <a:spLocks noGrp="1"/>
          </p:cNvSpPr>
          <p:nvPr>
            <p:ph type="body" idx="1"/>
          </p:nvPr>
        </p:nvSpPr>
        <p:spPr/>
        <p:txBody>
          <a:bodyPr>
            <a:normAutofit/>
          </a:bodyPr>
          <a:lstStyle/>
          <a:p>
            <a:r>
              <a:rPr lang="it-IT" sz="2000" dirty="0"/>
              <a:t>Timeout statico</a:t>
            </a:r>
          </a:p>
        </p:txBody>
      </p:sp>
      <p:sp>
        <p:nvSpPr>
          <p:cNvPr id="4" name="Segnaposto testo 3">
            <a:extLst>
              <a:ext uri="{FF2B5EF4-FFF2-40B4-BE49-F238E27FC236}">
                <a16:creationId xmlns:a16="http://schemas.microsoft.com/office/drawing/2014/main" id="{26DA57E9-EB59-4DB2-8FE6-05422A03EE43}"/>
              </a:ext>
            </a:extLst>
          </p:cNvPr>
          <p:cNvSpPr>
            <a:spLocks noGrp="1"/>
          </p:cNvSpPr>
          <p:nvPr>
            <p:ph type="body" idx="10"/>
          </p:nvPr>
        </p:nvSpPr>
        <p:spPr/>
        <p:txBody>
          <a:bodyPr>
            <a:normAutofit/>
          </a:bodyPr>
          <a:lstStyle/>
          <a:p>
            <a:r>
              <a:rPr lang="it-IT" sz="2000" dirty="0"/>
              <a:t>Timeout adattivo</a:t>
            </a:r>
          </a:p>
        </p:txBody>
      </p:sp>
      <p:sp>
        <p:nvSpPr>
          <p:cNvPr id="5" name="Segnaposto contenuto 4">
            <a:extLst>
              <a:ext uri="{FF2B5EF4-FFF2-40B4-BE49-F238E27FC236}">
                <a16:creationId xmlns:a16="http://schemas.microsoft.com/office/drawing/2014/main" id="{8A258A12-4D92-4416-949C-6F6FCDABBC68}"/>
              </a:ext>
            </a:extLst>
          </p:cNvPr>
          <p:cNvSpPr>
            <a:spLocks noGrp="1"/>
          </p:cNvSpPr>
          <p:nvPr>
            <p:ph sz="half" idx="2"/>
          </p:nvPr>
        </p:nvSpPr>
        <p:spPr>
          <a:xfrm>
            <a:off x="964023" y="2705200"/>
            <a:ext cx="4827178" cy="1468054"/>
          </a:xfrm>
        </p:spPr>
        <p:txBody>
          <a:bodyPr/>
          <a:lstStyle/>
          <a:p>
            <a:pPr marL="0" indent="0">
              <a:buNone/>
            </a:pPr>
            <a:r>
              <a:rPr lang="it-IT" dirty="0">
                <a:latin typeface="Arial" panose="020B0604020202020204" pitchFamily="34" charset="0"/>
                <a:cs typeface="Arial" panose="020B0604020202020204" pitchFamily="34" charset="0"/>
              </a:rPr>
              <a:t>In questo caso si ha che il timeout è sempre lo stesso, per ogni pacchetto inviato e non cambia mai. L’utente, può scegliere tale tipologia di timeout premendo il valore 0 e confermando ciò quando viene richiesto dal sistema.</a:t>
            </a:r>
          </a:p>
        </p:txBody>
      </p:sp>
      <p:pic>
        <p:nvPicPr>
          <p:cNvPr id="12" name="Segnaposto contenuto 11" descr="Immagine che contiene testo&#10;&#10;Descrizione generata automaticamente">
            <a:extLst>
              <a:ext uri="{FF2B5EF4-FFF2-40B4-BE49-F238E27FC236}">
                <a16:creationId xmlns:a16="http://schemas.microsoft.com/office/drawing/2014/main" id="{5F343205-C22E-468A-B2CE-DB50D78BA6C7}"/>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964022" y="4015409"/>
            <a:ext cx="5131977" cy="2167677"/>
          </a:xfrm>
        </p:spPr>
      </p:pic>
      <p:sp>
        <p:nvSpPr>
          <p:cNvPr id="7" name="Segnaposto data 6">
            <a:extLst>
              <a:ext uri="{FF2B5EF4-FFF2-40B4-BE49-F238E27FC236}">
                <a16:creationId xmlns:a16="http://schemas.microsoft.com/office/drawing/2014/main" id="{84D7DF57-88E1-4775-9914-E368BD908C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13D2A727-0085-45D3-BB5A-5E044EAE63A6}"/>
              </a:ext>
            </a:extLst>
          </p:cNvPr>
          <p:cNvSpPr>
            <a:spLocks noGrp="1"/>
          </p:cNvSpPr>
          <p:nvPr>
            <p:ph type="sldNum" sz="quarter" idx="16"/>
          </p:nvPr>
        </p:nvSpPr>
        <p:spPr/>
        <p:txBody>
          <a:bodyPr/>
          <a:lstStyle/>
          <a:p>
            <a:pPr rtl="0"/>
            <a:fld id="{294A09A9-5501-47C1-A89A-A340965A2BE2}" type="slidenum">
              <a:rPr lang="it-IT" noProof="0" smtClean="0"/>
              <a:pPr rtl="0"/>
              <a:t>11</a:t>
            </a:fld>
            <a:endParaRPr lang="it-IT" noProof="0" dirty="0"/>
          </a:p>
        </p:txBody>
      </p:sp>
      <p:sp>
        <p:nvSpPr>
          <p:cNvPr id="13" name="CasellaDiTesto 12">
            <a:extLst>
              <a:ext uri="{FF2B5EF4-FFF2-40B4-BE49-F238E27FC236}">
                <a16:creationId xmlns:a16="http://schemas.microsoft.com/office/drawing/2014/main" id="{77FEB359-0454-4CB4-AE01-09C816E8B0E2}"/>
              </a:ext>
            </a:extLst>
          </p:cNvPr>
          <p:cNvSpPr txBox="1"/>
          <p:nvPr/>
        </p:nvSpPr>
        <p:spPr>
          <a:xfrm>
            <a:off x="6362701" y="2609348"/>
            <a:ext cx="4865276" cy="4278094"/>
          </a:xfrm>
          <a:prstGeom prst="rect">
            <a:avLst/>
          </a:prstGeom>
          <a:noFill/>
        </p:spPr>
        <p:txBody>
          <a:bodyPr wrap="square" rtlCol="0">
            <a:spAutoFit/>
          </a:bodyPr>
          <a:lstStyle/>
          <a:p>
            <a:r>
              <a:rPr lang="it-IT" sz="1600" dirty="0">
                <a:solidFill>
                  <a:schemeClr val="bg1"/>
                </a:solidFill>
                <a:latin typeface="Arial" panose="020B0604020202020204" pitchFamily="34" charset="0"/>
                <a:cs typeface="Arial" panose="020B0604020202020204" pitchFamily="34" charset="0"/>
              </a:rPr>
              <a:t>In questo caso si ha che il timeout parte con un valore prestabilito (1 sec) e ad ogni pacchetto inviato con successo (e quindi si riceve l’ack) viene calcolato il tempo di andata e ritorno «</a:t>
            </a:r>
            <a:r>
              <a:rPr lang="it-IT" sz="1600" dirty="0" err="1">
                <a:solidFill>
                  <a:schemeClr val="bg1"/>
                </a:solidFill>
                <a:latin typeface="Arial" panose="020B0604020202020204" pitchFamily="34" charset="0"/>
                <a:cs typeface="Arial" panose="020B0604020202020204" pitchFamily="34" charset="0"/>
              </a:rPr>
              <a:t>sampleRTT</a:t>
            </a:r>
            <a:r>
              <a:rPr lang="it-IT" sz="1600" dirty="0">
                <a:solidFill>
                  <a:schemeClr val="bg1"/>
                </a:solidFill>
                <a:latin typeface="Arial" panose="020B0604020202020204" pitchFamily="34" charset="0"/>
                <a:cs typeface="Arial" panose="020B0604020202020204" pitchFamily="34" charset="0"/>
              </a:rPr>
              <a:t>», la stima di RTT «</a:t>
            </a:r>
            <a:r>
              <a:rPr lang="it-IT" sz="1600" dirty="0" err="1">
                <a:solidFill>
                  <a:schemeClr val="bg1"/>
                </a:solidFill>
                <a:latin typeface="Arial" panose="020B0604020202020204" pitchFamily="34" charset="0"/>
                <a:cs typeface="Arial" panose="020B0604020202020204" pitchFamily="34" charset="0"/>
              </a:rPr>
              <a:t>EstimatedRTT</a:t>
            </a:r>
            <a:r>
              <a:rPr lang="it-IT" sz="1600" dirty="0">
                <a:solidFill>
                  <a:schemeClr val="bg1"/>
                </a:solidFill>
                <a:latin typeface="Arial" panose="020B0604020202020204" pitchFamily="34" charset="0"/>
                <a:cs typeface="Arial" panose="020B0604020202020204" pitchFamily="34" charset="0"/>
              </a:rPr>
              <a:t>» e la variabilità di RTT «</a:t>
            </a:r>
            <a:r>
              <a:rPr lang="it-IT" sz="1600" dirty="0" err="1">
                <a:solidFill>
                  <a:schemeClr val="bg1"/>
                </a:solidFill>
                <a:latin typeface="Arial" panose="020B0604020202020204" pitchFamily="34" charset="0"/>
                <a:cs typeface="Arial" panose="020B0604020202020204" pitchFamily="34" charset="0"/>
              </a:rPr>
              <a:t>devRTT</a:t>
            </a:r>
            <a:r>
              <a:rPr lang="it-IT" sz="1600" dirty="0">
                <a:solidFill>
                  <a:schemeClr val="bg1"/>
                </a:solidFill>
                <a:latin typeface="Arial" panose="020B0604020202020204" pitchFamily="34" charset="0"/>
                <a:cs typeface="Arial" panose="020B0604020202020204" pitchFamily="34" charset="0"/>
              </a:rPr>
              <a:t>». Tramite l’utilizzo di queste ultime due variabili viene poi calcolato il nuovo intervallo di timeout valido per il successivo pacchetto.</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Se l’utente volesse scegliere tale tipologia di timeout per il trasferimento di un file non deve far altro che selezionare il valore 1 quando richiesto e confermare.</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Tale intervallo di timeout può variare tra un limite minimo ed uno massimo, definiti per mezzo di variabili.</a:t>
            </a:r>
          </a:p>
        </p:txBody>
      </p:sp>
    </p:spTree>
    <p:extLst>
      <p:ext uri="{BB962C8B-B14F-4D97-AF65-F5344CB8AC3E}">
        <p14:creationId xmlns:p14="http://schemas.microsoft.com/office/powerpoint/2010/main" val="33406427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4D29D6-A13C-424B-B623-CA23E151613F}"/>
              </a:ext>
            </a:extLst>
          </p:cNvPr>
          <p:cNvSpPr>
            <a:spLocks noGrp="1"/>
          </p:cNvSpPr>
          <p:nvPr>
            <p:ph type="title"/>
          </p:nvPr>
        </p:nvSpPr>
        <p:spPr/>
        <p:txBody>
          <a:bodyPr/>
          <a:lstStyle/>
          <a:p>
            <a:r>
              <a:rPr lang="it-IT" dirty="0"/>
              <a:t>Timeout adattivo</a:t>
            </a:r>
          </a:p>
        </p:txBody>
      </p:sp>
      <p:sp>
        <p:nvSpPr>
          <p:cNvPr id="5" name="Segnaposto data 4">
            <a:extLst>
              <a:ext uri="{FF2B5EF4-FFF2-40B4-BE49-F238E27FC236}">
                <a16:creationId xmlns:a16="http://schemas.microsoft.com/office/drawing/2014/main" id="{F98597C4-DFD1-4663-80CC-D893BABDB1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E8120200-1D10-4B07-9C7E-D260035B9D74}"/>
              </a:ext>
            </a:extLst>
          </p:cNvPr>
          <p:cNvSpPr>
            <a:spLocks noGrp="1"/>
          </p:cNvSpPr>
          <p:nvPr>
            <p:ph type="sldNum" sz="quarter" idx="16"/>
          </p:nvPr>
        </p:nvSpPr>
        <p:spPr/>
        <p:txBody>
          <a:bodyPr/>
          <a:lstStyle/>
          <a:p>
            <a:pPr rtl="0"/>
            <a:fld id="{294A09A9-5501-47C1-A89A-A340965A2BE2}" type="slidenum">
              <a:rPr lang="it-IT" noProof="0" smtClean="0"/>
              <a:pPr rtl="0"/>
              <a:t>12</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B1C44E3F-499E-48BF-9B5C-D49F0CFD4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 y="2128104"/>
            <a:ext cx="5768341" cy="3288125"/>
          </a:xfrm>
          <a:prstGeom prst="rect">
            <a:avLst/>
          </a:prstGeom>
        </p:spPr>
      </p:pic>
      <p:sp>
        <p:nvSpPr>
          <p:cNvPr id="13" name="CasellaDiTesto 12">
            <a:extLst>
              <a:ext uri="{FF2B5EF4-FFF2-40B4-BE49-F238E27FC236}">
                <a16:creationId xmlns:a16="http://schemas.microsoft.com/office/drawing/2014/main" id="{8A05B949-B0F8-4BBB-8F9D-67AD766EB9DC}"/>
              </a:ext>
            </a:extLst>
          </p:cNvPr>
          <p:cNvSpPr txBox="1"/>
          <p:nvPr/>
        </p:nvSpPr>
        <p:spPr>
          <a:xfrm>
            <a:off x="1625786" y="5504892"/>
            <a:ext cx="2791085" cy="369332"/>
          </a:xfrm>
          <a:prstGeom prst="rect">
            <a:avLst/>
          </a:prstGeom>
          <a:noFill/>
        </p:spPr>
        <p:txBody>
          <a:bodyPr wrap="none" rtlCol="0">
            <a:spAutoFit/>
          </a:bodyPr>
          <a:lstStyle/>
          <a:p>
            <a:r>
              <a:rPr lang="it-IT" dirty="0">
                <a:solidFill>
                  <a:schemeClr val="bg1"/>
                </a:solidFill>
              </a:rPr>
              <a:t>Scelta del timeout adattivo</a:t>
            </a:r>
          </a:p>
        </p:txBody>
      </p:sp>
      <p:pic>
        <p:nvPicPr>
          <p:cNvPr id="15" name="Immagine 14" descr="Immagine che contiene testo&#10;&#10;Descrizione generata automaticamente">
            <a:extLst>
              <a:ext uri="{FF2B5EF4-FFF2-40B4-BE49-F238E27FC236}">
                <a16:creationId xmlns:a16="http://schemas.microsoft.com/office/drawing/2014/main" id="{3611E8FD-1ABF-42CA-9FC7-8AC477C7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489926"/>
            <a:ext cx="6286500" cy="4384298"/>
          </a:xfrm>
          <a:prstGeom prst="rect">
            <a:avLst/>
          </a:prstGeom>
        </p:spPr>
      </p:pic>
      <p:sp>
        <p:nvSpPr>
          <p:cNvPr id="16" name="CasellaDiTesto 15">
            <a:extLst>
              <a:ext uri="{FF2B5EF4-FFF2-40B4-BE49-F238E27FC236}">
                <a16:creationId xmlns:a16="http://schemas.microsoft.com/office/drawing/2014/main" id="{21D2FD05-AFCA-4A85-B9E7-40039E7E08CB}"/>
              </a:ext>
            </a:extLst>
          </p:cNvPr>
          <p:cNvSpPr txBox="1"/>
          <p:nvPr/>
        </p:nvSpPr>
        <p:spPr>
          <a:xfrm flipH="1">
            <a:off x="6978047" y="5874224"/>
            <a:ext cx="4141406" cy="369332"/>
          </a:xfrm>
          <a:prstGeom prst="rect">
            <a:avLst/>
          </a:prstGeom>
          <a:noFill/>
        </p:spPr>
        <p:txBody>
          <a:bodyPr wrap="square" rtlCol="0">
            <a:spAutoFit/>
          </a:bodyPr>
          <a:lstStyle/>
          <a:p>
            <a:r>
              <a:rPr lang="it-IT" dirty="0">
                <a:solidFill>
                  <a:schemeClr val="bg1"/>
                </a:solidFill>
              </a:rPr>
              <a:t>Calcolo del nuovo intervallo di timeout</a:t>
            </a:r>
          </a:p>
        </p:txBody>
      </p:sp>
    </p:spTree>
    <p:extLst>
      <p:ext uri="{BB962C8B-B14F-4D97-AF65-F5344CB8AC3E}">
        <p14:creationId xmlns:p14="http://schemas.microsoft.com/office/powerpoint/2010/main" val="2279348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F1F573-049E-49AA-A78E-04775840D80A}"/>
              </a:ext>
            </a:extLst>
          </p:cNvPr>
          <p:cNvSpPr>
            <a:spLocks noGrp="1"/>
          </p:cNvSpPr>
          <p:nvPr>
            <p:ph type="title"/>
          </p:nvPr>
        </p:nvSpPr>
        <p:spPr>
          <a:xfrm>
            <a:off x="964023" y="879063"/>
            <a:ext cx="5277751" cy="610863"/>
          </a:xfrm>
        </p:spPr>
        <p:txBody>
          <a:bodyPr>
            <a:normAutofit fontScale="90000"/>
          </a:bodyPr>
          <a:lstStyle/>
          <a:p>
            <a:r>
              <a:rPr lang="it-IT" dirty="0"/>
              <a:t>Ritrasmissione rapida</a:t>
            </a:r>
          </a:p>
        </p:txBody>
      </p:sp>
      <p:sp>
        <p:nvSpPr>
          <p:cNvPr id="4" name="Segnaposto testo 3">
            <a:extLst>
              <a:ext uri="{FF2B5EF4-FFF2-40B4-BE49-F238E27FC236}">
                <a16:creationId xmlns:a16="http://schemas.microsoft.com/office/drawing/2014/main" id="{DC04DBD4-C9A2-4686-86AF-BDFF9AE20B29}"/>
              </a:ext>
            </a:extLst>
          </p:cNvPr>
          <p:cNvSpPr>
            <a:spLocks noGrp="1"/>
          </p:cNvSpPr>
          <p:nvPr>
            <p:ph type="body" sz="quarter" idx="11"/>
          </p:nvPr>
        </p:nvSpPr>
        <p:spPr/>
        <p:txBody>
          <a:bodyPr/>
          <a:lstStyle/>
          <a:p>
            <a:r>
              <a:rPr lang="it-IT" dirty="0">
                <a:latin typeface="Arial" panose="020B0604020202020204" pitchFamily="34" charset="0"/>
                <a:cs typeface="Arial" panose="020B0604020202020204" pitchFamily="34" charset="0"/>
              </a:rPr>
              <a:t>Successivamente all’evento di perdita, il lato ricevente invia l’ack associato all’ultimo pacchetto ricevuto in ordine per ogni  pacchetto successivo arrivato (che non viene considerato ma scartato).</a:t>
            </a:r>
          </a:p>
          <a:p>
            <a:r>
              <a:rPr lang="it-IT" dirty="0">
                <a:latin typeface="Arial" panose="020B0604020202020204" pitchFamily="34" charset="0"/>
                <a:cs typeface="Arial" panose="020B0604020202020204" pitchFamily="34" charset="0"/>
              </a:rPr>
              <a:t>Per ogni ack già ricevuto il mittente aggiorna la variabile «fast retransmit», che nel caso assumesse valore 3, allora genera l’evento di ritrasmissione rapida e quindi l’immediata ritrasmissione dei pacchetti a partire da quello non ricevuto correttamente dal ricevente.</a:t>
            </a:r>
          </a:p>
          <a:p>
            <a:r>
              <a:rPr lang="it-IT" dirty="0">
                <a:latin typeface="Arial" panose="020B0604020202020204" pitchFamily="34" charset="0"/>
                <a:cs typeface="Arial" panose="020B0604020202020204" pitchFamily="34" charset="0"/>
              </a:rPr>
              <a:t>Tale meccanismo è stato introdotto nella funzione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nella sezione in cui si attende la ricezione di ack e il successivo controllo dell’ordine.</a:t>
            </a:r>
          </a:p>
        </p:txBody>
      </p:sp>
      <p:sp>
        <p:nvSpPr>
          <p:cNvPr id="5" name="Segnaposto data 4">
            <a:extLst>
              <a:ext uri="{FF2B5EF4-FFF2-40B4-BE49-F238E27FC236}">
                <a16:creationId xmlns:a16="http://schemas.microsoft.com/office/drawing/2014/main" id="{D3613B7D-7C80-47FE-8769-5BBA8DEB62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D5D7D7E0-0596-48A9-8383-294781CF54F7}"/>
              </a:ext>
            </a:extLst>
          </p:cNvPr>
          <p:cNvSpPr>
            <a:spLocks noGrp="1"/>
          </p:cNvSpPr>
          <p:nvPr>
            <p:ph type="sldNum" sz="quarter" idx="16"/>
          </p:nvPr>
        </p:nvSpPr>
        <p:spPr/>
        <p:txBody>
          <a:bodyPr/>
          <a:lstStyle/>
          <a:p>
            <a:pPr rtl="0"/>
            <a:fld id="{294A09A9-5501-47C1-A89A-A340965A2BE2}" type="slidenum">
              <a:rPr lang="it-IT" noProof="0" smtClean="0"/>
              <a:pPr rtl="0"/>
              <a:t>13</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75B90F4E-6AFD-452F-AB7A-4BEB7E7BF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24500" y="1526369"/>
            <a:ext cx="6667500" cy="4805851"/>
          </a:xfrm>
          <a:prstGeom prst="rect">
            <a:avLst/>
          </a:prstGeom>
        </p:spPr>
      </p:pic>
    </p:spTree>
    <p:extLst>
      <p:ext uri="{BB962C8B-B14F-4D97-AF65-F5344CB8AC3E}">
        <p14:creationId xmlns:p14="http://schemas.microsoft.com/office/powerpoint/2010/main" val="2609222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8AE26E2-3BCE-4303-B176-E3DEA2A6B81F}"/>
              </a:ext>
            </a:extLst>
          </p:cNvPr>
          <p:cNvSpPr>
            <a:spLocks noGrp="1"/>
          </p:cNvSpPr>
          <p:nvPr>
            <p:ph type="title"/>
          </p:nvPr>
        </p:nvSpPr>
        <p:spPr/>
        <p:txBody>
          <a:bodyPr/>
          <a:lstStyle/>
          <a:p>
            <a:r>
              <a:rPr lang="it-IT" dirty="0"/>
              <a:t>Protocollo GBN</a:t>
            </a:r>
          </a:p>
        </p:txBody>
      </p:sp>
      <p:sp>
        <p:nvSpPr>
          <p:cNvPr id="4" name="Segnaposto testo 3">
            <a:extLst>
              <a:ext uri="{FF2B5EF4-FFF2-40B4-BE49-F238E27FC236}">
                <a16:creationId xmlns:a16="http://schemas.microsoft.com/office/drawing/2014/main" id="{5F7759C5-332B-4014-A549-912EDB19701C}"/>
              </a:ext>
            </a:extLst>
          </p:cNvPr>
          <p:cNvSpPr>
            <a:spLocks noGrp="1"/>
          </p:cNvSpPr>
          <p:nvPr>
            <p:ph type="body" sz="quarter" idx="11"/>
          </p:nvPr>
        </p:nvSpPr>
        <p:spPr>
          <a:xfrm>
            <a:off x="952499" y="2160104"/>
            <a:ext cx="10855188" cy="2924491"/>
          </a:xfrm>
        </p:spPr>
        <p:txBody>
          <a:bodyPr/>
          <a:lstStyle/>
          <a:p>
            <a:r>
              <a:rPr lang="it-IT" dirty="0">
                <a:latin typeface="Arial" panose="020B0604020202020204" pitchFamily="34" charset="0"/>
                <a:cs typeface="Arial" panose="020B0604020202020204" pitchFamily="34" charset="0"/>
              </a:rPr>
              <a:t>Quando viene richiesto un trasferimento di file, il mittente suddivide il file in un numero definito di pacchetti nei quali scrive parti di messaggio. Per garantire il servizio di affidabilità, il mittente per ogni pacchetto da inviare, calcola il valore dell’ultimo byte del pacchetto (NUMERO DI SEQUENZA) e invia anche questa informazione al ricevente.</a:t>
            </a:r>
          </a:p>
          <a:p>
            <a:r>
              <a:rPr lang="it-IT" dirty="0">
                <a:latin typeface="Arial" panose="020B0604020202020204" pitchFamily="34" charset="0"/>
                <a:cs typeface="Arial" panose="020B0604020202020204" pitchFamily="34" charset="0"/>
              </a:rPr>
              <a:t>Quando il destinatario riceve la coppia di informazioni (messaggio/numero di sequenza) controlla se il numero di sequenza è quello desiderato, cioè se il messaggio arrivato è quello che il ricevente stava aspettando come successivo. Nel caso lo fosse allora il testo del messaggio viene scritto sul file del ricevente e viene inviato un messaggio di risposta al mittente contenente il valore del byte immediatamente successivo a quello arrivato (si invia quindi il primo byte del successivo pacchetto da voler ricevere). Se il controllo restituisce esito negativo, vuol dire che il messaggio ricevuto non è quello che ci si aspettava, quindi viene scartato (non scritto sul file del ricevente) e viene inviato al mittente l’ack contenente un valore vecchio (non aggiornato).</a:t>
            </a:r>
          </a:p>
          <a:p>
            <a:r>
              <a:rPr lang="it-IT" dirty="0">
                <a:latin typeface="Arial" panose="020B0604020202020204" pitchFamily="34" charset="0"/>
                <a:cs typeface="Arial" panose="020B0604020202020204" pitchFamily="34" charset="0"/>
              </a:rPr>
              <a:t>Il mittente, a seconda del messaggio di ack ricevuto, effettua i relativi controlli e da questi decide poi da quale pacchetto continuare la trasmissione.</a:t>
            </a:r>
          </a:p>
        </p:txBody>
      </p:sp>
      <p:sp>
        <p:nvSpPr>
          <p:cNvPr id="5" name="Segnaposto data 4">
            <a:extLst>
              <a:ext uri="{FF2B5EF4-FFF2-40B4-BE49-F238E27FC236}">
                <a16:creationId xmlns:a16="http://schemas.microsoft.com/office/drawing/2014/main" id="{7FB7B9BA-52BB-491E-AFA9-3DFBD10F3EB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FA044C1A-0B9B-4AA2-A001-1C0CFEB59BE5}"/>
              </a:ext>
            </a:extLst>
          </p:cNvPr>
          <p:cNvSpPr>
            <a:spLocks noGrp="1"/>
          </p:cNvSpPr>
          <p:nvPr>
            <p:ph type="sldNum" sz="quarter" idx="16"/>
          </p:nvPr>
        </p:nvSpPr>
        <p:spPr/>
        <p:txBody>
          <a:bodyPr/>
          <a:lstStyle/>
          <a:p>
            <a:pPr rtl="0"/>
            <a:fld id="{294A09A9-5501-47C1-A89A-A340965A2BE2}" type="slidenum">
              <a:rPr lang="it-IT" noProof="0" smtClean="0"/>
              <a:pPr rtl="0"/>
              <a:t>14</a:t>
            </a:fld>
            <a:endParaRPr lang="it-IT" noProof="0" dirty="0"/>
          </a:p>
        </p:txBody>
      </p:sp>
    </p:spTree>
    <p:extLst>
      <p:ext uri="{BB962C8B-B14F-4D97-AF65-F5344CB8AC3E}">
        <p14:creationId xmlns:p14="http://schemas.microsoft.com/office/powerpoint/2010/main" val="2068896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ACBEBE-28D5-4E57-A533-49825FF417D1}"/>
              </a:ext>
            </a:extLst>
          </p:cNvPr>
          <p:cNvSpPr>
            <a:spLocks noGrp="1"/>
          </p:cNvSpPr>
          <p:nvPr>
            <p:ph type="title"/>
          </p:nvPr>
        </p:nvSpPr>
        <p:spPr>
          <a:xfrm>
            <a:off x="964023" y="879063"/>
            <a:ext cx="6390934" cy="610863"/>
          </a:xfrm>
        </p:spPr>
        <p:txBody>
          <a:bodyPr>
            <a:normAutofit fontScale="90000"/>
          </a:bodyPr>
          <a:lstStyle/>
          <a:p>
            <a:r>
              <a:rPr lang="it-IT" dirty="0"/>
              <a:t>Protocollo GBN - mittente</a:t>
            </a:r>
          </a:p>
        </p:txBody>
      </p:sp>
      <p:sp>
        <p:nvSpPr>
          <p:cNvPr id="3" name="Segnaposto testo 2">
            <a:extLst>
              <a:ext uri="{FF2B5EF4-FFF2-40B4-BE49-F238E27FC236}">
                <a16:creationId xmlns:a16="http://schemas.microsoft.com/office/drawing/2014/main" id="{BD9AEFD3-876F-4012-82F2-B5E19A128999}"/>
              </a:ext>
            </a:extLst>
          </p:cNvPr>
          <p:cNvSpPr>
            <a:spLocks noGrp="1"/>
          </p:cNvSpPr>
          <p:nvPr>
            <p:ph type="body" idx="1"/>
          </p:nvPr>
        </p:nvSpPr>
        <p:spPr>
          <a:xfrm>
            <a:off x="952500" y="2098048"/>
            <a:ext cx="3036477" cy="404216"/>
          </a:xfrm>
        </p:spPr>
        <p:txBody>
          <a:bodyPr>
            <a:normAutofit fontScale="92500" lnSpcReduction="20000"/>
          </a:bodyPr>
          <a:lstStyle/>
          <a:p>
            <a:r>
              <a:rPr lang="it-IT" dirty="0"/>
              <a:t>Creazione pacchetto e calcolo ultimo byte del pacchetto</a:t>
            </a:r>
          </a:p>
        </p:txBody>
      </p:sp>
      <p:sp>
        <p:nvSpPr>
          <p:cNvPr id="5" name="Segnaposto testo 4">
            <a:extLst>
              <a:ext uri="{FF2B5EF4-FFF2-40B4-BE49-F238E27FC236}">
                <a16:creationId xmlns:a16="http://schemas.microsoft.com/office/drawing/2014/main" id="{3F6C6175-75F0-44E1-BE08-43B808B00F4A}"/>
              </a:ext>
            </a:extLst>
          </p:cNvPr>
          <p:cNvSpPr>
            <a:spLocks noGrp="1"/>
          </p:cNvSpPr>
          <p:nvPr>
            <p:ph type="body" idx="10"/>
          </p:nvPr>
        </p:nvSpPr>
        <p:spPr>
          <a:xfrm>
            <a:off x="4569758" y="2098048"/>
            <a:ext cx="3036477" cy="404216"/>
          </a:xfrm>
        </p:spPr>
        <p:txBody>
          <a:bodyPr>
            <a:normAutofit fontScale="92500" lnSpcReduction="20000"/>
          </a:bodyPr>
          <a:lstStyle/>
          <a:p>
            <a:r>
              <a:rPr lang="it-IT" dirty="0"/>
              <a:t>Invio messaggio e numero di sequenza al ricevente</a:t>
            </a:r>
          </a:p>
        </p:txBody>
      </p:sp>
      <p:sp>
        <p:nvSpPr>
          <p:cNvPr id="7" name="Segnaposto testo 6">
            <a:extLst>
              <a:ext uri="{FF2B5EF4-FFF2-40B4-BE49-F238E27FC236}">
                <a16:creationId xmlns:a16="http://schemas.microsoft.com/office/drawing/2014/main" id="{4CE34264-0476-4F6C-89DE-6E1007825CD8}"/>
              </a:ext>
            </a:extLst>
          </p:cNvPr>
          <p:cNvSpPr>
            <a:spLocks noGrp="1"/>
          </p:cNvSpPr>
          <p:nvPr>
            <p:ph type="body" idx="12"/>
          </p:nvPr>
        </p:nvSpPr>
        <p:spPr>
          <a:xfrm>
            <a:off x="8187016" y="2098048"/>
            <a:ext cx="3036477" cy="404216"/>
          </a:xfrm>
        </p:spPr>
        <p:txBody>
          <a:bodyPr>
            <a:normAutofit fontScale="92500" lnSpcReduction="20000"/>
          </a:bodyPr>
          <a:lstStyle/>
          <a:p>
            <a:r>
              <a:rPr lang="it-IT" dirty="0"/>
              <a:t>Ricezione ack e controllo del numero di sequenza ricevuto</a:t>
            </a:r>
          </a:p>
        </p:txBody>
      </p:sp>
      <p:sp>
        <p:nvSpPr>
          <p:cNvPr id="9" name="Segnaposto data 8">
            <a:extLst>
              <a:ext uri="{FF2B5EF4-FFF2-40B4-BE49-F238E27FC236}">
                <a16:creationId xmlns:a16="http://schemas.microsoft.com/office/drawing/2014/main" id="{F8AE49FD-434A-4FEA-8A3C-B3E988D1581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45998868-5497-456C-9556-9A050B4596C4}"/>
              </a:ext>
            </a:extLst>
          </p:cNvPr>
          <p:cNvSpPr>
            <a:spLocks noGrp="1"/>
          </p:cNvSpPr>
          <p:nvPr>
            <p:ph type="sldNum" sz="quarter" idx="16"/>
          </p:nvPr>
        </p:nvSpPr>
        <p:spPr/>
        <p:txBody>
          <a:bodyPr/>
          <a:lstStyle/>
          <a:p>
            <a:pPr rtl="0"/>
            <a:fld id="{294A09A9-5501-47C1-A89A-A340965A2BE2}" type="slidenum">
              <a:rPr lang="it-IT" noProof="0" smtClean="0"/>
              <a:pPr rtl="0"/>
              <a:t>15</a:t>
            </a:fld>
            <a:endParaRPr lang="it-IT" noProof="0" dirty="0"/>
          </a:p>
        </p:txBody>
      </p:sp>
      <p:pic>
        <p:nvPicPr>
          <p:cNvPr id="16" name="Immagine 15" descr="Immagine che contiene testo&#10;&#10;Descrizione generata automaticamente">
            <a:extLst>
              <a:ext uri="{FF2B5EF4-FFF2-40B4-BE49-F238E27FC236}">
                <a16:creationId xmlns:a16="http://schemas.microsoft.com/office/drawing/2014/main" id="{37511338-4A24-4623-B5FF-E5699A46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2264"/>
            <a:ext cx="3988977" cy="382995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6F1931AD-BC3D-448E-B1FE-8EB5458E2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490" y="2502264"/>
            <a:ext cx="3446745" cy="3829956"/>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C45EF7A5-8D47-4EBB-9039-BB01E4DA6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748" y="2502264"/>
            <a:ext cx="4415252" cy="3829956"/>
          </a:xfrm>
          <a:prstGeom prst="rect">
            <a:avLst/>
          </a:prstGeom>
        </p:spPr>
      </p:pic>
    </p:spTree>
    <p:extLst>
      <p:ext uri="{BB962C8B-B14F-4D97-AF65-F5344CB8AC3E}">
        <p14:creationId xmlns:p14="http://schemas.microsoft.com/office/powerpoint/2010/main" val="3512549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9E85C-023A-4693-95A4-673E8835E1F9}"/>
              </a:ext>
            </a:extLst>
          </p:cNvPr>
          <p:cNvSpPr>
            <a:spLocks noGrp="1"/>
          </p:cNvSpPr>
          <p:nvPr>
            <p:ph type="title"/>
          </p:nvPr>
        </p:nvSpPr>
        <p:spPr>
          <a:xfrm>
            <a:off x="964023" y="879063"/>
            <a:ext cx="6536707" cy="610863"/>
          </a:xfrm>
        </p:spPr>
        <p:txBody>
          <a:bodyPr>
            <a:normAutofit fontScale="90000"/>
          </a:bodyPr>
          <a:lstStyle/>
          <a:p>
            <a:r>
              <a:rPr lang="it-IT" dirty="0"/>
              <a:t>Protocollo GBN - ricevente</a:t>
            </a:r>
          </a:p>
        </p:txBody>
      </p:sp>
      <p:sp>
        <p:nvSpPr>
          <p:cNvPr id="3" name="Segnaposto testo 2">
            <a:extLst>
              <a:ext uri="{FF2B5EF4-FFF2-40B4-BE49-F238E27FC236}">
                <a16:creationId xmlns:a16="http://schemas.microsoft.com/office/drawing/2014/main" id="{85971867-DD97-4C6B-BEA5-3BB2EA23344F}"/>
              </a:ext>
            </a:extLst>
          </p:cNvPr>
          <p:cNvSpPr>
            <a:spLocks noGrp="1"/>
          </p:cNvSpPr>
          <p:nvPr>
            <p:ph type="body" idx="1"/>
          </p:nvPr>
        </p:nvSpPr>
        <p:spPr>
          <a:xfrm>
            <a:off x="952500" y="2083286"/>
            <a:ext cx="3036477" cy="404216"/>
          </a:xfrm>
        </p:spPr>
        <p:txBody>
          <a:bodyPr>
            <a:normAutofit fontScale="92500" lnSpcReduction="20000"/>
          </a:bodyPr>
          <a:lstStyle/>
          <a:p>
            <a:r>
              <a:rPr lang="it-IT" dirty="0"/>
              <a:t>Ricezione messaggio e numero di sequenza associato</a:t>
            </a:r>
          </a:p>
        </p:txBody>
      </p:sp>
      <p:sp>
        <p:nvSpPr>
          <p:cNvPr id="5" name="Segnaposto testo 4">
            <a:extLst>
              <a:ext uri="{FF2B5EF4-FFF2-40B4-BE49-F238E27FC236}">
                <a16:creationId xmlns:a16="http://schemas.microsoft.com/office/drawing/2014/main" id="{70F96418-19BA-46DE-9D5A-D3A83692377A}"/>
              </a:ext>
            </a:extLst>
          </p:cNvPr>
          <p:cNvSpPr>
            <a:spLocks noGrp="1"/>
          </p:cNvSpPr>
          <p:nvPr>
            <p:ph type="body" idx="10"/>
          </p:nvPr>
        </p:nvSpPr>
        <p:spPr>
          <a:xfrm>
            <a:off x="4569372" y="2098048"/>
            <a:ext cx="3036477" cy="404216"/>
          </a:xfrm>
        </p:spPr>
        <p:txBody>
          <a:bodyPr>
            <a:normAutofit fontScale="92500" lnSpcReduction="20000"/>
          </a:bodyPr>
          <a:lstStyle/>
          <a:p>
            <a:r>
              <a:rPr lang="it-IT" dirty="0"/>
              <a:t>Controllo esattezza dell’ordine di arrivo e scrittura sul file</a:t>
            </a:r>
          </a:p>
        </p:txBody>
      </p:sp>
      <p:sp>
        <p:nvSpPr>
          <p:cNvPr id="7" name="Segnaposto testo 6">
            <a:extLst>
              <a:ext uri="{FF2B5EF4-FFF2-40B4-BE49-F238E27FC236}">
                <a16:creationId xmlns:a16="http://schemas.microsoft.com/office/drawing/2014/main" id="{14F6A1F9-C664-4F73-BFB2-242A2800FA38}"/>
              </a:ext>
            </a:extLst>
          </p:cNvPr>
          <p:cNvSpPr>
            <a:spLocks noGrp="1"/>
          </p:cNvSpPr>
          <p:nvPr>
            <p:ph type="body" idx="12"/>
          </p:nvPr>
        </p:nvSpPr>
        <p:spPr>
          <a:xfrm>
            <a:off x="8203023" y="2098048"/>
            <a:ext cx="3036477" cy="404216"/>
          </a:xfrm>
        </p:spPr>
        <p:txBody>
          <a:bodyPr>
            <a:normAutofit fontScale="92500" lnSpcReduction="20000"/>
          </a:bodyPr>
          <a:lstStyle/>
          <a:p>
            <a:r>
              <a:rPr lang="it-IT" dirty="0"/>
              <a:t>Creazione ack e invio al mittente</a:t>
            </a:r>
          </a:p>
        </p:txBody>
      </p:sp>
      <p:sp>
        <p:nvSpPr>
          <p:cNvPr id="9" name="Segnaposto data 8">
            <a:extLst>
              <a:ext uri="{FF2B5EF4-FFF2-40B4-BE49-F238E27FC236}">
                <a16:creationId xmlns:a16="http://schemas.microsoft.com/office/drawing/2014/main" id="{8C9209DA-B93B-4D70-AA72-A88FF3799B8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10" name="Segnaposto numero diapositiva 9">
            <a:extLst>
              <a:ext uri="{FF2B5EF4-FFF2-40B4-BE49-F238E27FC236}">
                <a16:creationId xmlns:a16="http://schemas.microsoft.com/office/drawing/2014/main" id="{ABF67AD6-7E10-4185-B569-FA8970638757}"/>
              </a:ext>
            </a:extLst>
          </p:cNvPr>
          <p:cNvSpPr>
            <a:spLocks noGrp="1"/>
          </p:cNvSpPr>
          <p:nvPr>
            <p:ph type="sldNum" sz="quarter" idx="16"/>
          </p:nvPr>
        </p:nvSpPr>
        <p:spPr/>
        <p:txBody>
          <a:bodyPr/>
          <a:lstStyle/>
          <a:p>
            <a:pPr rtl="0"/>
            <a:fld id="{294A09A9-5501-47C1-A89A-A340965A2BE2}" type="slidenum">
              <a:rPr lang="it-IT" noProof="0" smtClean="0"/>
              <a:pPr rtl="0"/>
              <a:t>16</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DF4578DA-FA18-4E85-A288-C23F0EC3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87503"/>
            <a:ext cx="4305300" cy="385948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A6792F10-3441-4A40-85C7-E67F1F60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974" y="2502264"/>
            <a:ext cx="3684104" cy="3859480"/>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4ABB3E72-6A78-4D62-913A-C69E69BF9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244" y="2502263"/>
            <a:ext cx="4005755" cy="3859479"/>
          </a:xfrm>
          <a:prstGeom prst="rect">
            <a:avLst/>
          </a:prstGeom>
        </p:spPr>
      </p:pic>
    </p:spTree>
    <p:extLst>
      <p:ext uri="{BB962C8B-B14F-4D97-AF65-F5344CB8AC3E}">
        <p14:creationId xmlns:p14="http://schemas.microsoft.com/office/powerpoint/2010/main" val="3328125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AFB430-F695-4D6E-A962-997BCD72F1BA}"/>
              </a:ext>
            </a:extLst>
          </p:cNvPr>
          <p:cNvSpPr>
            <a:spLocks noGrp="1"/>
          </p:cNvSpPr>
          <p:nvPr>
            <p:ph type="title"/>
          </p:nvPr>
        </p:nvSpPr>
        <p:spPr/>
        <p:txBody>
          <a:bodyPr>
            <a:normAutofit fontScale="90000"/>
          </a:bodyPr>
          <a:lstStyle/>
          <a:p>
            <a:r>
              <a:rPr lang="it-IT" dirty="0"/>
              <a:t>Comandi disponibili</a:t>
            </a:r>
          </a:p>
        </p:txBody>
      </p:sp>
      <p:sp>
        <p:nvSpPr>
          <p:cNvPr id="4" name="Segnaposto testo 3">
            <a:extLst>
              <a:ext uri="{FF2B5EF4-FFF2-40B4-BE49-F238E27FC236}">
                <a16:creationId xmlns:a16="http://schemas.microsoft.com/office/drawing/2014/main" id="{75613506-46FC-433C-8E19-029D6D28D533}"/>
              </a:ext>
            </a:extLst>
          </p:cNvPr>
          <p:cNvSpPr>
            <a:spLocks noGrp="1"/>
          </p:cNvSpPr>
          <p:nvPr>
            <p:ph type="body" sz="quarter" idx="11"/>
          </p:nvPr>
        </p:nvSpPr>
        <p:spPr>
          <a:xfrm>
            <a:off x="5802630" y="1583509"/>
            <a:ext cx="6387548" cy="5181600"/>
          </a:xfrm>
        </p:spPr>
        <p:txBody>
          <a:bodyPr/>
          <a:lstStyle/>
          <a:p>
            <a:r>
              <a:rPr lang="it-IT" dirty="0">
                <a:latin typeface="Arial" panose="020B0604020202020204" pitchFamily="34" charset="0"/>
                <a:cs typeface="Arial" panose="020B0604020202020204" pitchFamily="34" charset="0"/>
              </a:rPr>
              <a:t>Dopo aver stabilito la connessione tra processo client e processo server figlio, vengono stampati a schermo i comandi supportati per l’utilizzo del programma, i quali sono:</a:t>
            </a:r>
          </a:p>
          <a:p>
            <a:pPr marL="342900" indent="-342900">
              <a:buFont typeface="+mj-lt"/>
              <a:buAutoNum type="arabicPeriod"/>
            </a:pPr>
            <a:r>
              <a:rPr lang="it-IT" dirty="0">
                <a:latin typeface="Arial" panose="020B0604020202020204" pitchFamily="34" charset="0"/>
                <a:cs typeface="Arial" panose="020B0604020202020204" pitchFamily="34" charset="0"/>
              </a:rPr>
              <a:t>LIST : permette al client di ottenere i nomi dei file presenti nel server collegato;</a:t>
            </a:r>
          </a:p>
          <a:p>
            <a:pPr marL="342900" indent="-342900">
              <a:buFont typeface="+mj-lt"/>
              <a:buAutoNum type="arabicPeriod"/>
            </a:pPr>
            <a:r>
              <a:rPr lang="it-IT" dirty="0">
                <a:latin typeface="Arial" panose="020B0604020202020204" pitchFamily="34" charset="0"/>
                <a:cs typeface="Arial" panose="020B0604020202020204" pitchFamily="34" charset="0"/>
              </a:rPr>
              <a:t>GET : permette al client di scaricare un file presente nel server,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PUT : permette al client di inviare al server un file in proprio possesso, specificandone il nome;</a:t>
            </a:r>
          </a:p>
          <a:p>
            <a:pPr marL="342900" indent="-342900">
              <a:buFont typeface="+mj-lt"/>
              <a:buAutoNum type="arabicPeriod"/>
            </a:pPr>
            <a:r>
              <a:rPr lang="it-IT" dirty="0">
                <a:latin typeface="Arial" panose="020B0604020202020204" pitchFamily="34" charset="0"/>
                <a:cs typeface="Arial" panose="020B0604020202020204" pitchFamily="34" charset="0"/>
              </a:rPr>
              <a:t>EXIT : permette al client di chiudere la connessione con il server a cui è collegato.</a:t>
            </a:r>
          </a:p>
          <a:p>
            <a:r>
              <a:rPr lang="it-IT" dirty="0">
                <a:latin typeface="Arial" panose="020B0604020202020204" pitchFamily="34" charset="0"/>
                <a:cs typeface="Arial" panose="020B0604020202020204" pitchFamily="34" charset="0"/>
              </a:rPr>
              <a:t>Il comando desiderato viene scelto scrivendone il nome e confermando successivamente.</a:t>
            </a:r>
          </a:p>
          <a:p>
            <a:r>
              <a:rPr lang="it-IT" dirty="0">
                <a:latin typeface="Arial" panose="020B0604020202020204" pitchFamily="34" charset="0"/>
                <a:cs typeface="Arial" panose="020B0604020202020204" pitchFamily="34" charset="0"/>
              </a:rPr>
              <a:t>Il buffer utilizzato dalla funzione «</a:t>
            </a:r>
            <a:r>
              <a:rPr lang="it-IT" dirty="0" err="1">
                <a:latin typeface="Arial" panose="020B0604020202020204" pitchFamily="34" charset="0"/>
                <a:cs typeface="Arial" panose="020B0604020202020204" pitchFamily="34" charset="0"/>
              </a:rPr>
              <a:t>scanf</a:t>
            </a:r>
            <a:r>
              <a:rPr lang="it-IT" dirty="0">
                <a:latin typeface="Arial" panose="020B0604020202020204" pitchFamily="34" charset="0"/>
                <a:cs typeface="Arial" panose="020B0604020202020204" pitchFamily="34" charset="0"/>
              </a:rPr>
              <a:t>()» per salvare il comando, oltre ad essere gestito nel processo client per entrare nella giusta sotto-funzione, viene inviato tramite la funzione «</a:t>
            </a:r>
            <a:r>
              <a:rPr lang="it-IT"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processo server affinché possa anch’esso essere indirizzato nella sotto-funzione giusta.</a:t>
            </a:r>
          </a:p>
        </p:txBody>
      </p:sp>
      <p:sp>
        <p:nvSpPr>
          <p:cNvPr id="5" name="Segnaposto data 4">
            <a:extLst>
              <a:ext uri="{FF2B5EF4-FFF2-40B4-BE49-F238E27FC236}">
                <a16:creationId xmlns:a16="http://schemas.microsoft.com/office/drawing/2014/main" id="{C317E66A-AA0C-4A88-A2D8-638F8325215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D30026D-D4FF-4B64-A9C2-4A0A9BD399FC}"/>
              </a:ext>
            </a:extLst>
          </p:cNvPr>
          <p:cNvSpPr>
            <a:spLocks noGrp="1"/>
          </p:cNvSpPr>
          <p:nvPr>
            <p:ph type="sldNum" sz="quarter" idx="16"/>
          </p:nvPr>
        </p:nvSpPr>
        <p:spPr/>
        <p:txBody>
          <a:bodyPr/>
          <a:lstStyle/>
          <a:p>
            <a:pPr rtl="0"/>
            <a:fld id="{294A09A9-5501-47C1-A89A-A340965A2BE2}" type="slidenum">
              <a:rPr lang="it-IT" noProof="0" smtClean="0"/>
              <a:pPr rtl="0"/>
              <a:t>17</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EAB143FE-DB8C-4F2E-BFCD-AFA00C1F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6400"/>
            <a:ext cx="5671930" cy="4315819"/>
          </a:xfrm>
          <a:prstGeom prst="rect">
            <a:avLst/>
          </a:prstGeom>
        </p:spPr>
      </p:pic>
    </p:spTree>
    <p:extLst>
      <p:ext uri="{BB962C8B-B14F-4D97-AF65-F5344CB8AC3E}">
        <p14:creationId xmlns:p14="http://schemas.microsoft.com/office/powerpoint/2010/main" val="2359526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19E2AEA-1B32-42CD-9CBA-D42E1E58A9BE}"/>
              </a:ext>
            </a:extLst>
          </p:cNvPr>
          <p:cNvSpPr>
            <a:spLocks noGrp="1"/>
          </p:cNvSpPr>
          <p:nvPr>
            <p:ph type="title"/>
          </p:nvPr>
        </p:nvSpPr>
        <p:spPr/>
        <p:txBody>
          <a:bodyPr>
            <a:normAutofit/>
          </a:bodyPr>
          <a:lstStyle/>
          <a:p>
            <a:r>
              <a:rPr lang="it-IT" dirty="0"/>
              <a:t>Comando LIST</a:t>
            </a:r>
          </a:p>
        </p:txBody>
      </p:sp>
      <p:sp>
        <p:nvSpPr>
          <p:cNvPr id="4" name="Segnaposto testo 3">
            <a:extLst>
              <a:ext uri="{FF2B5EF4-FFF2-40B4-BE49-F238E27FC236}">
                <a16:creationId xmlns:a16="http://schemas.microsoft.com/office/drawing/2014/main" id="{A5DBF147-07E5-4928-B0F9-5E58BBDA7748}"/>
              </a:ext>
            </a:extLst>
          </p:cNvPr>
          <p:cNvSpPr>
            <a:spLocks noGrp="1"/>
          </p:cNvSpPr>
          <p:nvPr>
            <p:ph type="body" sz="quarter" idx="11"/>
          </p:nvPr>
        </p:nvSpPr>
        <p:spPr>
          <a:xfrm>
            <a:off x="4982817" y="92310"/>
            <a:ext cx="7048429" cy="2795232"/>
          </a:xfrm>
        </p:spPr>
        <p:txBody>
          <a:bodyPr/>
          <a:lstStyle/>
          <a:p>
            <a:r>
              <a:rPr lang="it-IT" dirty="0">
                <a:latin typeface="Arial" panose="020B0604020202020204" pitchFamily="34" charset="0"/>
                <a:cs typeface="Arial" panose="020B0604020202020204" pitchFamily="34" charset="0"/>
              </a:rPr>
              <a:t>Viene inviata la richiesta al server attraverso il comando LIST contenuto nel buffer.</a:t>
            </a:r>
          </a:p>
          <a:p>
            <a:r>
              <a:rPr lang="it-IT" dirty="0">
                <a:latin typeface="Arial" panose="020B0604020202020204" pitchFamily="34" charset="0"/>
                <a:cs typeface="Arial" panose="020B0604020202020204" pitchFamily="34" charset="0"/>
              </a:rPr>
              <a:t>Il server apre la cartella «server UDP» in cui sono contenuti tutti i file e per ognuno salva il nome in un buffer che poi invia al client che ne ha fatto richiesta.</a:t>
            </a:r>
          </a:p>
          <a:p>
            <a:r>
              <a:rPr lang="it-IT" dirty="0">
                <a:latin typeface="Arial" panose="020B0604020202020204" pitchFamily="34" charset="0"/>
                <a:cs typeface="Arial" panose="020B0604020202020204" pitchFamily="34" charset="0"/>
              </a:rPr>
              <a:t>Il client, una volta ricevuta la risposta e controllato la non presenza di possibili errori nel buffer ricevuto, stampa a schermo la lista dei file del server.</a:t>
            </a:r>
          </a:p>
        </p:txBody>
      </p:sp>
      <p:sp>
        <p:nvSpPr>
          <p:cNvPr id="5" name="Segnaposto data 4">
            <a:extLst>
              <a:ext uri="{FF2B5EF4-FFF2-40B4-BE49-F238E27FC236}">
                <a16:creationId xmlns:a16="http://schemas.microsoft.com/office/drawing/2014/main" id="{D4EE824E-4C47-457E-A85F-C605A81E2E8C}"/>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2EF1C152-0966-47A2-B426-4E8E3946C4DE}"/>
              </a:ext>
            </a:extLst>
          </p:cNvPr>
          <p:cNvSpPr>
            <a:spLocks noGrp="1"/>
          </p:cNvSpPr>
          <p:nvPr>
            <p:ph type="sldNum" sz="quarter" idx="16"/>
          </p:nvPr>
        </p:nvSpPr>
        <p:spPr/>
        <p:txBody>
          <a:bodyPr/>
          <a:lstStyle/>
          <a:p>
            <a:pPr rtl="0"/>
            <a:fld id="{294A09A9-5501-47C1-A89A-A340965A2BE2}" type="slidenum">
              <a:rPr lang="it-IT" noProof="0" smtClean="0"/>
              <a:pPr rtl="0"/>
              <a:t>18</a:t>
            </a:fld>
            <a:endParaRPr lang="it-IT" noProof="0" dirty="0"/>
          </a:p>
        </p:txBody>
      </p:sp>
      <p:pic>
        <p:nvPicPr>
          <p:cNvPr id="11" name="Immagine 10" descr="Immagine che contiene testo&#10;&#10;Descrizione generata automaticamente">
            <a:extLst>
              <a:ext uri="{FF2B5EF4-FFF2-40B4-BE49-F238E27FC236}">
                <a16:creationId xmlns:a16="http://schemas.microsoft.com/office/drawing/2014/main" id="{7E1838DD-7552-4E6A-BAFC-ABCFCE7DE1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70" y="2048059"/>
            <a:ext cx="6018530" cy="4284161"/>
          </a:xfrm>
          <a:prstGeom prst="rect">
            <a:avLst/>
          </a:prstGeom>
        </p:spPr>
      </p:pic>
      <p:pic>
        <p:nvPicPr>
          <p:cNvPr id="13" name="Immagine 12" descr="Immagine che contiene testo&#10;&#10;Descrizione generata automaticamente">
            <a:extLst>
              <a:ext uri="{FF2B5EF4-FFF2-40B4-BE49-F238E27FC236}">
                <a16:creationId xmlns:a16="http://schemas.microsoft.com/office/drawing/2014/main" id="{8691281D-17DF-49BF-965E-E7D327B547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48059"/>
            <a:ext cx="6096000" cy="4284161"/>
          </a:xfrm>
          <a:prstGeom prst="rect">
            <a:avLst/>
          </a:prstGeom>
        </p:spPr>
      </p:pic>
      <p:sp>
        <p:nvSpPr>
          <p:cNvPr id="14" name="CasellaDiTesto 13">
            <a:extLst>
              <a:ext uri="{FF2B5EF4-FFF2-40B4-BE49-F238E27FC236}">
                <a16:creationId xmlns:a16="http://schemas.microsoft.com/office/drawing/2014/main" id="{68A16301-C980-4033-8469-50D8AD70CC4D}"/>
              </a:ext>
            </a:extLst>
          </p:cNvPr>
          <p:cNvSpPr txBox="1"/>
          <p:nvPr/>
        </p:nvSpPr>
        <p:spPr>
          <a:xfrm>
            <a:off x="1855111" y="6488668"/>
            <a:ext cx="2463248" cy="369332"/>
          </a:xfrm>
          <a:prstGeom prst="rect">
            <a:avLst/>
          </a:prstGeom>
          <a:noFill/>
        </p:spPr>
        <p:txBody>
          <a:bodyPr wrap="square" rtlCol="0">
            <a:spAutoFit/>
          </a:bodyPr>
          <a:lstStyle/>
          <a:p>
            <a:r>
              <a:rPr lang="it-IT" dirty="0">
                <a:solidFill>
                  <a:schemeClr val="bg1"/>
                </a:solidFill>
              </a:rPr>
              <a:t>Comando list - client</a:t>
            </a:r>
          </a:p>
        </p:txBody>
      </p:sp>
      <p:sp>
        <p:nvSpPr>
          <p:cNvPr id="16" name="CasellaDiTesto 15">
            <a:extLst>
              <a:ext uri="{FF2B5EF4-FFF2-40B4-BE49-F238E27FC236}">
                <a16:creationId xmlns:a16="http://schemas.microsoft.com/office/drawing/2014/main" id="{8CFE9ECD-7DA8-44CA-929C-A732F0685DC1}"/>
              </a:ext>
            </a:extLst>
          </p:cNvPr>
          <p:cNvSpPr txBox="1"/>
          <p:nvPr/>
        </p:nvSpPr>
        <p:spPr>
          <a:xfrm>
            <a:off x="7626626" y="6488668"/>
            <a:ext cx="3034748" cy="369332"/>
          </a:xfrm>
          <a:prstGeom prst="rect">
            <a:avLst/>
          </a:prstGeom>
          <a:noFill/>
        </p:spPr>
        <p:txBody>
          <a:bodyPr wrap="square" rtlCol="0">
            <a:spAutoFit/>
          </a:bodyPr>
          <a:lstStyle/>
          <a:p>
            <a:r>
              <a:rPr lang="it-IT" dirty="0">
                <a:solidFill>
                  <a:schemeClr val="bg1"/>
                </a:solidFill>
              </a:rPr>
              <a:t>Comando list - server</a:t>
            </a:r>
          </a:p>
        </p:txBody>
      </p:sp>
    </p:spTree>
    <p:extLst>
      <p:ext uri="{BB962C8B-B14F-4D97-AF65-F5344CB8AC3E}">
        <p14:creationId xmlns:p14="http://schemas.microsoft.com/office/powerpoint/2010/main" val="13797230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0065DA2-3E00-4F1C-BD03-ACA99A42EB98}"/>
              </a:ext>
            </a:extLst>
          </p:cNvPr>
          <p:cNvSpPr>
            <a:spLocks noGrp="1"/>
          </p:cNvSpPr>
          <p:nvPr>
            <p:ph type="title"/>
          </p:nvPr>
        </p:nvSpPr>
        <p:spPr/>
        <p:txBody>
          <a:bodyPr/>
          <a:lstStyle/>
          <a:p>
            <a:r>
              <a:rPr lang="it-IT" dirty="0"/>
              <a:t>Comando GET</a:t>
            </a:r>
          </a:p>
        </p:txBody>
      </p:sp>
      <p:sp>
        <p:nvSpPr>
          <p:cNvPr id="4" name="Segnaposto testo 3">
            <a:extLst>
              <a:ext uri="{FF2B5EF4-FFF2-40B4-BE49-F238E27FC236}">
                <a16:creationId xmlns:a16="http://schemas.microsoft.com/office/drawing/2014/main" id="{FDFCFA02-D64C-4A41-B328-D0E6AA145567}"/>
              </a:ext>
            </a:extLst>
          </p:cNvPr>
          <p:cNvSpPr>
            <a:spLocks noGrp="1"/>
          </p:cNvSpPr>
          <p:nvPr>
            <p:ph type="body" sz="quarter" idx="11"/>
          </p:nvPr>
        </p:nvSpPr>
        <p:spPr>
          <a:xfrm>
            <a:off x="964023" y="2031384"/>
            <a:ext cx="10870168" cy="4300836"/>
          </a:xfrm>
        </p:spPr>
        <p:txBody>
          <a:bodyPr/>
          <a:lstStyle/>
          <a:p>
            <a:r>
              <a:rPr lang="it-IT" dirty="0">
                <a:latin typeface="Arial" panose="020B0604020202020204" pitchFamily="34" charset="0"/>
                <a:cs typeface="Arial" panose="020B0604020202020204" pitchFamily="34" charset="0"/>
              </a:rPr>
              <a:t>Il comando GET permette di scaricare un file richiesto dal client, se e solo se questo è presente nel server. Il client una volta scelto il comando, invia al server il buffer contenente tale comando per informarlo della scelta fatta. Successivamente al client viene chiesto di inserire il nome del file da voler scaricare (anche questa informazione inviata al processo server) e con quale tipologia di timeout (statico o adattivo) gestire il trasferimento.</a:t>
            </a:r>
          </a:p>
          <a:p>
            <a:r>
              <a:rPr lang="it-IT" dirty="0">
                <a:latin typeface="Arial" panose="020B0604020202020204" pitchFamily="34" charset="0"/>
                <a:cs typeface="Arial" panose="020B0604020202020204" pitchFamily="34" charset="0"/>
              </a:rPr>
              <a:t>Se l’utente inserisce il nome di un file non presente nel server allora viene stampato a schermo un messaggio di errore e si ritorna alla scelta del comando, altrimenti avviene il download del file richiesto.</a:t>
            </a:r>
          </a:p>
          <a:p>
            <a:r>
              <a:rPr lang="it-IT" dirty="0">
                <a:latin typeface="Arial" panose="020B0604020202020204" pitchFamily="34" charset="0"/>
                <a:cs typeface="Arial" panose="020B0604020202020204" pitchFamily="34" charset="0"/>
              </a:rPr>
              <a:t>Il processo server, una volta ricevuto il buffer contenente la stringa che specifica il comando ‘GET’, il nome del file e la tipologia di timeout da utilizzare, controlla se il file richiesto è effettivamente presente nel server e in caso affermativo si passa alla fase di invio e ricezione di MESSAGGI/NUMERI DI SEQUENZA/ACK tra i due processi. IN caso negativo viene inviato al client un buffer vuoto per far capire a quest’ultimo che il file non è presente nel server.</a:t>
            </a:r>
          </a:p>
          <a:p>
            <a:r>
              <a:rPr lang="it-IT" dirty="0">
                <a:latin typeface="Arial" panose="020B0604020202020204" pitchFamily="34" charset="0"/>
                <a:cs typeface="Arial" panose="020B0604020202020204" pitchFamily="34" charset="0"/>
              </a:rPr>
              <a:t>Per la gestione del trasferimento di file vengono usate le funzioni specifiche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C477E253-B057-4672-8D69-0F4D878BF3EB}"/>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896B9238-0B1D-4D63-8B0D-994C81186E0F}"/>
              </a:ext>
            </a:extLst>
          </p:cNvPr>
          <p:cNvSpPr>
            <a:spLocks noGrp="1"/>
          </p:cNvSpPr>
          <p:nvPr>
            <p:ph type="sldNum" sz="quarter" idx="16"/>
          </p:nvPr>
        </p:nvSpPr>
        <p:spPr/>
        <p:txBody>
          <a:bodyPr/>
          <a:lstStyle/>
          <a:p>
            <a:pPr rtl="0"/>
            <a:fld id="{294A09A9-5501-47C1-A89A-A340965A2BE2}" type="slidenum">
              <a:rPr lang="it-IT" noProof="0" smtClean="0"/>
              <a:pPr rtl="0"/>
              <a:t>19</a:t>
            </a:fld>
            <a:endParaRPr lang="it-IT" noProof="0" dirty="0"/>
          </a:p>
        </p:txBody>
      </p:sp>
    </p:spTree>
    <p:extLst>
      <p:ext uri="{BB962C8B-B14F-4D97-AF65-F5344CB8AC3E}">
        <p14:creationId xmlns:p14="http://schemas.microsoft.com/office/powerpoint/2010/main" val="78592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it-IT" dirty="0"/>
              <a:t>Indice (1/3)</a:t>
            </a:r>
          </a:p>
        </p:txBody>
      </p:sp>
      <p:sp>
        <p:nvSpPr>
          <p:cNvPr id="4" name="Segnaposto testo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542178"/>
          </a:xfrm>
        </p:spPr>
        <p:txBody>
          <a:bodyPr rtlCol="0"/>
          <a:lstStyle/>
          <a:p>
            <a:pPr rtl="0"/>
            <a:r>
              <a:rPr lang="it-IT" dirty="0"/>
              <a:t>01. Specifica progettuale</a:t>
            </a:r>
          </a:p>
        </p:txBody>
      </p:sp>
      <p:sp>
        <p:nvSpPr>
          <p:cNvPr id="6" name="Segnaposto testo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542178"/>
          </a:xfrm>
        </p:spPr>
        <p:txBody>
          <a:bodyPr rtlCol="0"/>
          <a:lstStyle/>
          <a:p>
            <a:pPr rtl="0"/>
            <a:r>
              <a:rPr lang="it-IT" dirty="0"/>
              <a:t>02. Connessione</a:t>
            </a:r>
          </a:p>
        </p:txBody>
      </p:sp>
      <p:sp>
        <p:nvSpPr>
          <p:cNvPr id="8" name="Segnaposto testo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69332"/>
          </a:xfrm>
        </p:spPr>
        <p:txBody>
          <a:bodyPr rtlCol="0"/>
          <a:lstStyle/>
          <a:p>
            <a:pPr rtl="0"/>
            <a:r>
              <a:rPr lang="it-IT" dirty="0"/>
              <a:t>03. Perdita di pacchetti</a:t>
            </a:r>
          </a:p>
        </p:txBody>
      </p:sp>
      <p:sp>
        <p:nvSpPr>
          <p:cNvPr id="10" name="Segnaposto testo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69332"/>
          </a:xfrm>
        </p:spPr>
        <p:txBody>
          <a:bodyPr rtlCol="0"/>
          <a:lstStyle/>
          <a:p>
            <a:pPr rtl="0"/>
            <a:r>
              <a:rPr lang="it-IT" dirty="0"/>
              <a:t>04. Timeout statico, timeout adattivo, ritrasmissione rapida</a:t>
            </a:r>
          </a:p>
        </p:txBody>
      </p:sp>
      <p:sp>
        <p:nvSpPr>
          <p:cNvPr id="12" name="Segnaposto testo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542178"/>
          </a:xfrm>
        </p:spPr>
        <p:txBody>
          <a:bodyPr rtlCol="0"/>
          <a:lstStyle/>
          <a:p>
            <a:pPr rtl="0"/>
            <a:r>
              <a:rPr lang="it-IT" dirty="0"/>
              <a:t>05. Protocollo GBN nel mittente e nel ricevente</a:t>
            </a:r>
          </a:p>
        </p:txBody>
      </p:sp>
      <p:sp>
        <p:nvSpPr>
          <p:cNvPr id="15" name="Segnaposto numero diapositiva 14">
            <a:extLst>
              <a:ext uri="{FF2B5EF4-FFF2-40B4-BE49-F238E27FC236}">
                <a16:creationId xmlns:a16="http://schemas.microsoft.com/office/drawing/2014/main" id="{329469AE-B59A-AA41-9085-106D011808F5}"/>
              </a:ext>
            </a:extLst>
          </p:cNvPr>
          <p:cNvSpPr>
            <a:spLocks noGrp="1"/>
          </p:cNvSpPr>
          <p:nvPr>
            <p:ph type="sldNum" sz="quarter" idx="27"/>
          </p:nvPr>
        </p:nvSpPr>
        <p:spPr>
          <a:xfrm>
            <a:off x="971550" y="6332220"/>
            <a:ext cx="523240" cy="247651"/>
          </a:xfrm>
        </p:spPr>
        <p:txBody>
          <a:bodyPr rtlCol="0"/>
          <a:lstStyle/>
          <a:p>
            <a:pPr rtl="0"/>
            <a:fld id="{294A09A9-5501-47C1-A89A-A340965A2BE2}" type="slidenum">
              <a:rPr lang="it-IT" smtClean="0"/>
              <a:pPr/>
              <a:t>2</a:t>
            </a:fld>
            <a:endParaRPr lang="it-IT"/>
          </a:p>
        </p:txBody>
      </p:sp>
      <p:sp>
        <p:nvSpPr>
          <p:cNvPr id="13" name="Segnaposto data 12">
            <a:extLst>
              <a:ext uri="{FF2B5EF4-FFF2-40B4-BE49-F238E27FC236}">
                <a16:creationId xmlns:a16="http://schemas.microsoft.com/office/drawing/2014/main" id="{2D9626DF-C81E-004B-9A70-7EF103792475}"/>
              </a:ext>
            </a:extLst>
          </p:cNvPr>
          <p:cNvSpPr>
            <a:spLocks noGrp="1"/>
          </p:cNvSpPr>
          <p:nvPr>
            <p:ph type="dt" sz="half" idx="25"/>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4CB8D-3D71-4058-9190-9F814D9F3772}"/>
              </a:ext>
            </a:extLst>
          </p:cNvPr>
          <p:cNvSpPr>
            <a:spLocks noGrp="1"/>
          </p:cNvSpPr>
          <p:nvPr>
            <p:ph type="title"/>
          </p:nvPr>
        </p:nvSpPr>
        <p:spPr>
          <a:xfrm>
            <a:off x="964023" y="879063"/>
            <a:ext cx="6192151" cy="610863"/>
          </a:xfrm>
        </p:spPr>
        <p:txBody>
          <a:bodyPr>
            <a:normAutofit/>
          </a:bodyPr>
          <a:lstStyle/>
          <a:p>
            <a:r>
              <a:rPr lang="it-IT" dirty="0"/>
              <a:t>Comando GET nel client</a:t>
            </a:r>
          </a:p>
        </p:txBody>
      </p:sp>
      <p:sp>
        <p:nvSpPr>
          <p:cNvPr id="7" name="Segnaposto data 6">
            <a:extLst>
              <a:ext uri="{FF2B5EF4-FFF2-40B4-BE49-F238E27FC236}">
                <a16:creationId xmlns:a16="http://schemas.microsoft.com/office/drawing/2014/main" id="{4D8F5C5E-00B9-4179-B24F-26CC9D29D61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25948C2F-636C-4325-8115-99E150C3CDF4}"/>
              </a:ext>
            </a:extLst>
          </p:cNvPr>
          <p:cNvSpPr>
            <a:spLocks noGrp="1"/>
          </p:cNvSpPr>
          <p:nvPr>
            <p:ph type="sldNum" sz="quarter" idx="16"/>
          </p:nvPr>
        </p:nvSpPr>
        <p:spPr/>
        <p:txBody>
          <a:bodyPr/>
          <a:lstStyle/>
          <a:p>
            <a:pPr rtl="0"/>
            <a:fld id="{294A09A9-5501-47C1-A89A-A340965A2BE2}" type="slidenum">
              <a:rPr lang="it-IT" noProof="0" smtClean="0"/>
              <a:pPr rtl="0"/>
              <a:t>20</a:t>
            </a:fld>
            <a:endParaRPr lang="it-IT" noProof="0" dirty="0"/>
          </a:p>
        </p:txBody>
      </p:sp>
      <p:pic>
        <p:nvPicPr>
          <p:cNvPr id="12" name="Immagine 11" descr="Immagine che contiene testo&#10;&#10;Descrizione generata automaticamente">
            <a:extLst>
              <a:ext uri="{FF2B5EF4-FFF2-40B4-BE49-F238E27FC236}">
                <a16:creationId xmlns:a16="http://schemas.microsoft.com/office/drawing/2014/main" id="{124CBD13-4A3F-4545-9EBB-AB458287A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2137"/>
            <a:ext cx="5911478" cy="4470083"/>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CED4B54C-9106-4026-896D-01C06AF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62136"/>
            <a:ext cx="6096000" cy="4470083"/>
          </a:xfrm>
          <a:prstGeom prst="rect">
            <a:avLst/>
          </a:prstGeom>
        </p:spPr>
      </p:pic>
    </p:spTree>
    <p:extLst>
      <p:ext uri="{BB962C8B-B14F-4D97-AF65-F5344CB8AC3E}">
        <p14:creationId xmlns:p14="http://schemas.microsoft.com/office/powerpoint/2010/main" val="1351754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DC7C2-0E15-4C9D-B154-CB4F41B078DD}"/>
              </a:ext>
            </a:extLst>
          </p:cNvPr>
          <p:cNvSpPr>
            <a:spLocks noGrp="1"/>
          </p:cNvSpPr>
          <p:nvPr>
            <p:ph type="title"/>
          </p:nvPr>
        </p:nvSpPr>
        <p:spPr>
          <a:xfrm>
            <a:off x="268431" y="278129"/>
            <a:ext cx="6140162" cy="610863"/>
          </a:xfrm>
        </p:spPr>
        <p:txBody>
          <a:bodyPr>
            <a:normAutofit fontScale="90000"/>
          </a:bodyPr>
          <a:lstStyle/>
          <a:p>
            <a:r>
              <a:rPr lang="it-IT" dirty="0"/>
              <a:t>Comando GET nel server</a:t>
            </a:r>
          </a:p>
        </p:txBody>
      </p:sp>
      <p:sp>
        <p:nvSpPr>
          <p:cNvPr id="7" name="Segnaposto data 6">
            <a:extLst>
              <a:ext uri="{FF2B5EF4-FFF2-40B4-BE49-F238E27FC236}">
                <a16:creationId xmlns:a16="http://schemas.microsoft.com/office/drawing/2014/main" id="{6EED92B5-62DF-4196-87FE-6A7D62189F4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6AF4A45A-01C7-4FA7-B6C1-867B2AFED210}"/>
              </a:ext>
            </a:extLst>
          </p:cNvPr>
          <p:cNvSpPr>
            <a:spLocks noGrp="1"/>
          </p:cNvSpPr>
          <p:nvPr>
            <p:ph type="sldNum" sz="quarter" idx="16"/>
          </p:nvPr>
        </p:nvSpPr>
        <p:spPr/>
        <p:txBody>
          <a:bodyPr/>
          <a:lstStyle/>
          <a:p>
            <a:pPr rtl="0"/>
            <a:fld id="{294A09A9-5501-47C1-A89A-A340965A2BE2}" type="slidenum">
              <a:rPr lang="it-IT" noProof="0" smtClean="0"/>
              <a:pPr rtl="0"/>
              <a:t>21</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B2F44F5C-C308-43C9-9784-C2FCE9BE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350"/>
            <a:ext cx="6140162"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868F839-D3C7-4720-A6E9-1BE18099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77" y="363212"/>
            <a:ext cx="5923723" cy="5969008"/>
          </a:xfrm>
          <a:prstGeom prst="rect">
            <a:avLst/>
          </a:prstGeom>
        </p:spPr>
      </p:pic>
    </p:spTree>
    <p:extLst>
      <p:ext uri="{BB962C8B-B14F-4D97-AF65-F5344CB8AC3E}">
        <p14:creationId xmlns:p14="http://schemas.microsoft.com/office/powerpoint/2010/main" val="462992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8E9BCB7-BE2F-4DFF-8E1F-393BD554BB2F}"/>
              </a:ext>
            </a:extLst>
          </p:cNvPr>
          <p:cNvSpPr>
            <a:spLocks noGrp="1"/>
          </p:cNvSpPr>
          <p:nvPr>
            <p:ph type="title"/>
          </p:nvPr>
        </p:nvSpPr>
        <p:spPr/>
        <p:txBody>
          <a:bodyPr/>
          <a:lstStyle/>
          <a:p>
            <a:r>
              <a:rPr lang="it-IT" dirty="0"/>
              <a:t>Comando PUT</a:t>
            </a:r>
          </a:p>
        </p:txBody>
      </p:sp>
      <p:sp>
        <p:nvSpPr>
          <p:cNvPr id="4" name="Segnaposto testo 3">
            <a:extLst>
              <a:ext uri="{FF2B5EF4-FFF2-40B4-BE49-F238E27FC236}">
                <a16:creationId xmlns:a16="http://schemas.microsoft.com/office/drawing/2014/main" id="{4FA30482-9F34-4AF1-8739-7F9DCB7BC524}"/>
              </a:ext>
            </a:extLst>
          </p:cNvPr>
          <p:cNvSpPr>
            <a:spLocks noGrp="1"/>
          </p:cNvSpPr>
          <p:nvPr>
            <p:ph type="body" sz="quarter" idx="11"/>
          </p:nvPr>
        </p:nvSpPr>
        <p:spPr>
          <a:xfrm>
            <a:off x="952499" y="2289363"/>
            <a:ext cx="10894944" cy="2795232"/>
          </a:xfrm>
        </p:spPr>
        <p:txBody>
          <a:bodyPr/>
          <a:lstStyle/>
          <a:p>
            <a:r>
              <a:rPr lang="it-IT" dirty="0">
                <a:latin typeface="Arial" panose="020B0604020202020204" pitchFamily="34" charset="0"/>
                <a:cs typeface="Arial" panose="020B0604020202020204" pitchFamily="34" charset="0"/>
              </a:rPr>
              <a:t>Il comando PUT permette di inviare un file presente nel client al server. L’utente una volta scelto il comando (che viene inviato in un buffer al server), inserisce il nome del file da voler inviare e la tipologia di timeout da utilizzare. In seguito viene effettuato un controllo della presenza reale o meno del file nel client e se questo non vi fosse allora ritorna un messaggio di errore sullo schermo e viene richiesto un nuovo comando da inserire. </a:t>
            </a:r>
          </a:p>
          <a:p>
            <a:r>
              <a:rPr lang="it-IT" dirty="0">
                <a:latin typeface="Arial" panose="020B0604020202020204" pitchFamily="34" charset="0"/>
                <a:cs typeface="Arial" panose="020B0604020202020204" pitchFamily="34" charset="0"/>
              </a:rPr>
              <a:t>In caso contrario vengono inviati il nome del file, la tipologia di timeout e le caratteristiche dimensionali del file al server che sfrutta tali informazioni per creare ed aprire il file. </a:t>
            </a:r>
          </a:p>
          <a:p>
            <a:r>
              <a:rPr lang="it-IT" dirty="0">
                <a:latin typeface="Arial" panose="020B0604020202020204" pitchFamily="34" charset="0"/>
                <a:cs typeface="Arial" panose="020B0604020202020204" pitchFamily="34" charset="0"/>
              </a:rPr>
              <a:t>Successivamente avviene lo scambio di pacchetti di andata e di risposta tra i due processi sempre attraverso l’utilizzo delle funzioni «</a:t>
            </a:r>
            <a:r>
              <a:rPr lang="it-IT"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dirty="0" err="1">
                <a:latin typeface="Arial" panose="020B0604020202020204" pitchFamily="34" charset="0"/>
                <a:cs typeface="Arial" panose="020B0604020202020204" pitchFamily="34" charset="0"/>
              </a:rPr>
              <a:t>While</a:t>
            </a:r>
            <a:r>
              <a:rPr lang="it-IT" dirty="0">
                <a:latin typeface="Arial" panose="020B0604020202020204" pitchFamily="34" charset="0"/>
                <a:cs typeface="Arial" panose="020B0604020202020204" pitchFamily="34" charset="0"/>
              </a:rPr>
              <a:t>(1) 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p:txBody>
      </p:sp>
      <p:sp>
        <p:nvSpPr>
          <p:cNvPr id="5" name="Segnaposto data 4">
            <a:extLst>
              <a:ext uri="{FF2B5EF4-FFF2-40B4-BE49-F238E27FC236}">
                <a16:creationId xmlns:a16="http://schemas.microsoft.com/office/drawing/2014/main" id="{9131E047-C5B3-40CE-A577-23B68E00707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A6661FFA-1870-49EB-8B62-C1E952E00817}"/>
              </a:ext>
            </a:extLst>
          </p:cNvPr>
          <p:cNvSpPr>
            <a:spLocks noGrp="1"/>
          </p:cNvSpPr>
          <p:nvPr>
            <p:ph type="sldNum" sz="quarter" idx="16"/>
          </p:nvPr>
        </p:nvSpPr>
        <p:spPr/>
        <p:txBody>
          <a:bodyPr/>
          <a:lstStyle/>
          <a:p>
            <a:pPr rtl="0"/>
            <a:fld id="{294A09A9-5501-47C1-A89A-A340965A2BE2}" type="slidenum">
              <a:rPr lang="it-IT" noProof="0" smtClean="0"/>
              <a:pPr rtl="0"/>
              <a:t>22</a:t>
            </a:fld>
            <a:endParaRPr lang="it-IT" noProof="0" dirty="0"/>
          </a:p>
        </p:txBody>
      </p:sp>
    </p:spTree>
    <p:extLst>
      <p:ext uri="{BB962C8B-B14F-4D97-AF65-F5344CB8AC3E}">
        <p14:creationId xmlns:p14="http://schemas.microsoft.com/office/powerpoint/2010/main" val="4027303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747BE-92A0-4811-B481-0CE2AF577EA7}"/>
              </a:ext>
            </a:extLst>
          </p:cNvPr>
          <p:cNvSpPr>
            <a:spLocks noGrp="1"/>
          </p:cNvSpPr>
          <p:nvPr>
            <p:ph type="title"/>
          </p:nvPr>
        </p:nvSpPr>
        <p:spPr>
          <a:xfrm>
            <a:off x="235153" y="278129"/>
            <a:ext cx="5860847" cy="610863"/>
          </a:xfrm>
        </p:spPr>
        <p:txBody>
          <a:bodyPr>
            <a:normAutofit fontScale="90000"/>
          </a:bodyPr>
          <a:lstStyle/>
          <a:p>
            <a:r>
              <a:rPr lang="it-IT" dirty="0"/>
              <a:t>Comando PUT nel client</a:t>
            </a:r>
          </a:p>
        </p:txBody>
      </p:sp>
      <p:sp>
        <p:nvSpPr>
          <p:cNvPr id="7" name="Segnaposto data 6">
            <a:extLst>
              <a:ext uri="{FF2B5EF4-FFF2-40B4-BE49-F238E27FC236}">
                <a16:creationId xmlns:a16="http://schemas.microsoft.com/office/drawing/2014/main" id="{E6827D5E-C473-4009-AC86-E510A50E27F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069E4E6B-C292-4EC1-A6E9-02B8B7668356}"/>
              </a:ext>
            </a:extLst>
          </p:cNvPr>
          <p:cNvSpPr>
            <a:spLocks noGrp="1"/>
          </p:cNvSpPr>
          <p:nvPr>
            <p:ph type="sldNum" sz="quarter" idx="16"/>
          </p:nvPr>
        </p:nvSpPr>
        <p:spPr/>
        <p:txBody>
          <a:bodyPr/>
          <a:lstStyle/>
          <a:p>
            <a:pPr rtl="0"/>
            <a:fld id="{294A09A9-5501-47C1-A89A-A340965A2BE2}" type="slidenum">
              <a:rPr lang="it-IT" noProof="0" smtClean="0"/>
              <a:pPr rtl="0"/>
              <a:t>23</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E0D2836E-E7C9-425D-BBBF-F2D4201E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5350"/>
            <a:ext cx="6096000"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3D78FE39-37E3-47A2-B7F0-4F959F0D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270" y="1"/>
            <a:ext cx="5976730" cy="4916556"/>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E92EC387-F1FB-429F-AB21-0D0DF7DEA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270" y="4916556"/>
            <a:ext cx="5976730" cy="1941443"/>
          </a:xfrm>
          <a:prstGeom prst="rect">
            <a:avLst/>
          </a:prstGeom>
        </p:spPr>
      </p:pic>
    </p:spTree>
    <p:extLst>
      <p:ext uri="{BB962C8B-B14F-4D97-AF65-F5344CB8AC3E}">
        <p14:creationId xmlns:p14="http://schemas.microsoft.com/office/powerpoint/2010/main" val="1580879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B4E6D6-CD20-4392-BCE6-15FC4ED26B9F}"/>
              </a:ext>
            </a:extLst>
          </p:cNvPr>
          <p:cNvSpPr>
            <a:spLocks noGrp="1"/>
          </p:cNvSpPr>
          <p:nvPr>
            <p:ph type="title"/>
          </p:nvPr>
        </p:nvSpPr>
        <p:spPr>
          <a:xfrm>
            <a:off x="964023" y="879063"/>
            <a:ext cx="6006620" cy="610863"/>
          </a:xfrm>
        </p:spPr>
        <p:txBody>
          <a:bodyPr>
            <a:normAutofit fontScale="90000"/>
          </a:bodyPr>
          <a:lstStyle/>
          <a:p>
            <a:r>
              <a:rPr lang="it-IT" dirty="0"/>
              <a:t>Comando PUT nel server</a:t>
            </a:r>
          </a:p>
        </p:txBody>
      </p:sp>
      <p:sp>
        <p:nvSpPr>
          <p:cNvPr id="7" name="Segnaposto data 6">
            <a:extLst>
              <a:ext uri="{FF2B5EF4-FFF2-40B4-BE49-F238E27FC236}">
                <a16:creationId xmlns:a16="http://schemas.microsoft.com/office/drawing/2014/main" id="{07FB2C7C-A57D-4A18-B3C7-A9D8CA5827D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8" name="Segnaposto numero diapositiva 7">
            <a:extLst>
              <a:ext uri="{FF2B5EF4-FFF2-40B4-BE49-F238E27FC236}">
                <a16:creationId xmlns:a16="http://schemas.microsoft.com/office/drawing/2014/main" id="{AF624619-4721-4CBB-BB56-268E32ABE162}"/>
              </a:ext>
            </a:extLst>
          </p:cNvPr>
          <p:cNvSpPr>
            <a:spLocks noGrp="1"/>
          </p:cNvSpPr>
          <p:nvPr>
            <p:ph type="sldNum" sz="quarter" idx="16"/>
          </p:nvPr>
        </p:nvSpPr>
        <p:spPr/>
        <p:txBody>
          <a:bodyPr/>
          <a:lstStyle/>
          <a:p>
            <a:pPr rtl="0"/>
            <a:fld id="{294A09A9-5501-47C1-A89A-A340965A2BE2}" type="slidenum">
              <a:rPr lang="it-IT" noProof="0" smtClean="0"/>
              <a:pPr rtl="0"/>
              <a:t>24</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46ED6C7F-DE99-4CEE-A797-6DAEEB3C1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23" y="1613617"/>
            <a:ext cx="9206828" cy="4718603"/>
          </a:xfrm>
          <a:prstGeom prst="rect">
            <a:avLst/>
          </a:prstGeom>
        </p:spPr>
      </p:pic>
    </p:spTree>
    <p:extLst>
      <p:ext uri="{BB962C8B-B14F-4D97-AF65-F5344CB8AC3E}">
        <p14:creationId xmlns:p14="http://schemas.microsoft.com/office/powerpoint/2010/main" val="1557718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AD1C8C-8230-4C67-9162-431FF02412F1}"/>
              </a:ext>
            </a:extLst>
          </p:cNvPr>
          <p:cNvSpPr>
            <a:spLocks noGrp="1"/>
          </p:cNvSpPr>
          <p:nvPr>
            <p:ph type="title"/>
          </p:nvPr>
        </p:nvSpPr>
        <p:spPr/>
        <p:txBody>
          <a:bodyPr/>
          <a:lstStyle/>
          <a:p>
            <a:r>
              <a:rPr lang="it-IT" dirty="0"/>
              <a:t>Comando EXIT</a:t>
            </a:r>
          </a:p>
        </p:txBody>
      </p:sp>
      <p:sp>
        <p:nvSpPr>
          <p:cNvPr id="4" name="Segnaposto testo 3">
            <a:extLst>
              <a:ext uri="{FF2B5EF4-FFF2-40B4-BE49-F238E27FC236}">
                <a16:creationId xmlns:a16="http://schemas.microsoft.com/office/drawing/2014/main" id="{19926F97-B2C0-4E98-80E6-239EFE125668}"/>
              </a:ext>
            </a:extLst>
          </p:cNvPr>
          <p:cNvSpPr>
            <a:spLocks noGrp="1"/>
          </p:cNvSpPr>
          <p:nvPr>
            <p:ph type="body" sz="quarter" idx="11"/>
          </p:nvPr>
        </p:nvSpPr>
        <p:spPr>
          <a:xfrm>
            <a:off x="964023" y="2156841"/>
            <a:ext cx="4572001" cy="3342811"/>
          </a:xfrm>
        </p:spPr>
        <p:txBody>
          <a:bodyPr/>
          <a:lstStyle/>
          <a:p>
            <a:r>
              <a:rPr lang="it-IT" dirty="0">
                <a:latin typeface="Arial" panose="020B0604020202020204" pitchFamily="34" charset="0"/>
                <a:cs typeface="Arial" panose="020B0604020202020204" pitchFamily="34" charset="0"/>
              </a:rPr>
              <a:t>Comando utilizzato per richiedere la chiusura della connessione tra il processo client che ne fa richiesta e il processo server figlio associato.</a:t>
            </a:r>
          </a:p>
          <a:p>
            <a:r>
              <a:rPr lang="it-IT" dirty="0">
                <a:latin typeface="Arial" panose="020B0604020202020204" pitchFamily="34" charset="0"/>
                <a:cs typeface="Arial" panose="020B0604020202020204" pitchFamily="34" charset="0"/>
              </a:rPr>
              <a:t>Il processo CLIENT invia un buffer contenente il comando al processo server e successivamente chiude la socket per mezzo della funzione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per poi uscire con «exit()».</a:t>
            </a:r>
          </a:p>
          <a:p>
            <a:r>
              <a:rPr lang="it-IT" dirty="0">
                <a:latin typeface="Arial" panose="020B0604020202020204" pitchFamily="34" charset="0"/>
                <a:cs typeface="Arial" panose="020B0604020202020204" pitchFamily="34" charset="0"/>
              </a:rPr>
              <a:t>Il processo SERVER figlio che riceve il buffer, chiude anch’esso la socket specifica (con n° di porta compreso tra 1025 e 65535) tramite «</a:t>
            </a:r>
            <a:r>
              <a:rPr lang="it-IT"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ed in seguito termina tramite «exit()», restituendo il comando al processo server padre.</a:t>
            </a:r>
          </a:p>
        </p:txBody>
      </p:sp>
      <p:sp>
        <p:nvSpPr>
          <p:cNvPr id="5" name="Segnaposto data 4">
            <a:extLst>
              <a:ext uri="{FF2B5EF4-FFF2-40B4-BE49-F238E27FC236}">
                <a16:creationId xmlns:a16="http://schemas.microsoft.com/office/drawing/2014/main" id="{08A7C74F-8B5D-4E59-A6CD-8F01BA7507C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0A763B8-5DD8-4E11-B0A7-768E946C53FD}"/>
              </a:ext>
            </a:extLst>
          </p:cNvPr>
          <p:cNvSpPr>
            <a:spLocks noGrp="1"/>
          </p:cNvSpPr>
          <p:nvPr>
            <p:ph type="sldNum" sz="quarter" idx="16"/>
          </p:nvPr>
        </p:nvSpPr>
        <p:spPr/>
        <p:txBody>
          <a:bodyPr/>
          <a:lstStyle/>
          <a:p>
            <a:pPr rtl="0"/>
            <a:fld id="{294A09A9-5501-47C1-A89A-A340965A2BE2}" type="slidenum">
              <a:rPr lang="it-IT" noProof="0" smtClean="0"/>
              <a:pPr rtl="0"/>
              <a:t>25</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F3EA0BE9-3A6C-4D26-9757-09E5E3202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024" y="0"/>
            <a:ext cx="6655976" cy="3145858"/>
          </a:xfrm>
          <a:prstGeom prst="rect">
            <a:avLst/>
          </a:prstGeom>
        </p:spPr>
      </p:pic>
      <p:sp>
        <p:nvSpPr>
          <p:cNvPr id="11" name="CasellaDiTesto 10">
            <a:extLst>
              <a:ext uri="{FF2B5EF4-FFF2-40B4-BE49-F238E27FC236}">
                <a16:creationId xmlns:a16="http://schemas.microsoft.com/office/drawing/2014/main" id="{92BE9E9E-2E05-4FC8-ABD2-6E4CF970DB44}"/>
              </a:ext>
            </a:extLst>
          </p:cNvPr>
          <p:cNvSpPr txBox="1"/>
          <p:nvPr/>
        </p:nvSpPr>
        <p:spPr>
          <a:xfrm>
            <a:off x="7379768" y="3090446"/>
            <a:ext cx="2968487" cy="338554"/>
          </a:xfrm>
          <a:prstGeom prst="rect">
            <a:avLst/>
          </a:prstGeom>
          <a:noFill/>
        </p:spPr>
        <p:txBody>
          <a:bodyPr wrap="square" rtlCol="0">
            <a:spAutoFit/>
          </a:bodyPr>
          <a:lstStyle/>
          <a:p>
            <a:r>
              <a:rPr lang="it-IT" sz="1600" dirty="0">
                <a:solidFill>
                  <a:schemeClr val="bg1"/>
                </a:solidFill>
              </a:rPr>
              <a:t>Comando EXIT nel client</a:t>
            </a:r>
          </a:p>
        </p:txBody>
      </p:sp>
      <p:pic>
        <p:nvPicPr>
          <p:cNvPr id="13" name="Immagine 12" descr="Immagine che contiene testo, batteria, screenshot&#10;&#10;Descrizione generata automaticamente">
            <a:extLst>
              <a:ext uri="{FF2B5EF4-FFF2-40B4-BE49-F238E27FC236}">
                <a16:creationId xmlns:a16="http://schemas.microsoft.com/office/drawing/2014/main" id="{7852A6C0-8665-456D-8122-200C3392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024" y="3469551"/>
            <a:ext cx="6655976" cy="3049895"/>
          </a:xfrm>
          <a:prstGeom prst="rect">
            <a:avLst/>
          </a:prstGeom>
        </p:spPr>
      </p:pic>
      <p:sp>
        <p:nvSpPr>
          <p:cNvPr id="14" name="CasellaDiTesto 13">
            <a:extLst>
              <a:ext uri="{FF2B5EF4-FFF2-40B4-BE49-F238E27FC236}">
                <a16:creationId xmlns:a16="http://schemas.microsoft.com/office/drawing/2014/main" id="{76801836-3744-4DBB-8E28-721A9906F429}"/>
              </a:ext>
            </a:extLst>
          </p:cNvPr>
          <p:cNvSpPr txBox="1"/>
          <p:nvPr/>
        </p:nvSpPr>
        <p:spPr>
          <a:xfrm>
            <a:off x="7379768" y="6456045"/>
            <a:ext cx="3087757" cy="338554"/>
          </a:xfrm>
          <a:prstGeom prst="rect">
            <a:avLst/>
          </a:prstGeom>
          <a:noFill/>
        </p:spPr>
        <p:txBody>
          <a:bodyPr wrap="square" rtlCol="0">
            <a:spAutoFit/>
          </a:bodyPr>
          <a:lstStyle/>
          <a:p>
            <a:r>
              <a:rPr lang="it-IT" sz="1600" dirty="0">
                <a:solidFill>
                  <a:schemeClr val="bg1"/>
                </a:solidFill>
              </a:rPr>
              <a:t>Comando Exit nel server</a:t>
            </a:r>
          </a:p>
        </p:txBody>
      </p:sp>
    </p:spTree>
    <p:extLst>
      <p:ext uri="{BB962C8B-B14F-4D97-AF65-F5344CB8AC3E}">
        <p14:creationId xmlns:p14="http://schemas.microsoft.com/office/powerpoint/2010/main" val="9864922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8F11BF4-EBEB-430B-BBE4-69CDF1D79311}"/>
              </a:ext>
            </a:extLst>
          </p:cNvPr>
          <p:cNvSpPr>
            <a:spLocks noGrp="1"/>
          </p:cNvSpPr>
          <p:nvPr>
            <p:ph type="title"/>
          </p:nvPr>
        </p:nvSpPr>
        <p:spPr>
          <a:xfrm>
            <a:off x="964023" y="879063"/>
            <a:ext cx="5595803" cy="610863"/>
          </a:xfrm>
        </p:spPr>
        <p:txBody>
          <a:bodyPr>
            <a:normAutofit fontScale="90000"/>
          </a:bodyPr>
          <a:lstStyle/>
          <a:p>
            <a:r>
              <a:rPr lang="it-IT" dirty="0"/>
              <a:t>Analisi e testing (1/3)</a:t>
            </a:r>
          </a:p>
        </p:txBody>
      </p:sp>
      <p:sp>
        <p:nvSpPr>
          <p:cNvPr id="4" name="Segnaposto testo 3">
            <a:extLst>
              <a:ext uri="{FF2B5EF4-FFF2-40B4-BE49-F238E27FC236}">
                <a16:creationId xmlns:a16="http://schemas.microsoft.com/office/drawing/2014/main" id="{73A07A9B-3413-481D-B3AE-002F06C238DE}"/>
              </a:ext>
            </a:extLst>
          </p:cNvPr>
          <p:cNvSpPr>
            <a:spLocks noGrp="1"/>
          </p:cNvSpPr>
          <p:nvPr>
            <p:ph type="body" sz="quarter" idx="11"/>
          </p:nvPr>
        </p:nvSpPr>
        <p:spPr>
          <a:xfrm>
            <a:off x="952499" y="2289363"/>
            <a:ext cx="10338353" cy="3689574"/>
          </a:xfrm>
        </p:spPr>
        <p:txBody>
          <a:bodyPr/>
          <a:lstStyle/>
          <a:p>
            <a:r>
              <a:rPr lang="it-IT" dirty="0">
                <a:latin typeface="Arial" panose="020B0604020202020204" pitchFamily="34" charset="0"/>
                <a:cs typeface="Arial" panose="020B0604020202020204" pitchFamily="34" charset="0"/>
              </a:rPr>
              <a:t>Per l’esecuzione dei test si è usato un PC avente le seguenti caratteristiche:</a:t>
            </a:r>
          </a:p>
          <a:p>
            <a:pPr marL="285750" indent="-285750">
              <a:buFont typeface="Arial" panose="020B0604020202020204" pitchFamily="34" charset="0"/>
              <a:buChar char="•"/>
            </a:pPr>
            <a:r>
              <a:rPr lang="it-IT" dirty="0" err="1">
                <a:latin typeface="Arial" panose="020B0604020202020204" pitchFamily="34" charset="0"/>
                <a:cs typeface="Arial" panose="020B0604020202020204" pitchFamily="34" charset="0"/>
              </a:rPr>
              <a:t>OpenSuse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Leap</a:t>
            </a:r>
            <a:r>
              <a:rPr lang="it-IT" dirty="0">
                <a:latin typeface="Arial" panose="020B0604020202020204" pitchFamily="34" charset="0"/>
                <a:cs typeface="Arial" panose="020B0604020202020204" pitchFamily="34" charset="0"/>
              </a:rPr>
              <a:t> 15.0 (virtualizzato Oracle </a:t>
            </a:r>
            <a:r>
              <a:rPr lang="it-IT" dirty="0" err="1">
                <a:latin typeface="Arial" panose="020B0604020202020204" pitchFamily="34" charset="0"/>
                <a:cs typeface="Arial" panose="020B0604020202020204" pitchFamily="34" charset="0"/>
              </a:rPr>
              <a:t>Vm</a:t>
            </a:r>
            <a:r>
              <a:rPr lang="it-IT" dirty="0">
                <a:latin typeface="Arial" panose="020B0604020202020204" pitchFamily="34" charset="0"/>
                <a:cs typeface="Arial" panose="020B0604020202020204" pitchFamily="34" charset="0"/>
              </a:rPr>
              <a:t>) / </a:t>
            </a:r>
            <a:r>
              <a:rPr lang="it-IT" dirty="0" err="1">
                <a:latin typeface="Arial" panose="020B0604020202020204" pitchFamily="34" charset="0"/>
                <a:cs typeface="Arial" panose="020B0604020202020204" pitchFamily="34" charset="0"/>
              </a:rPr>
              <a:t>Ryzen</a:t>
            </a:r>
            <a:r>
              <a:rPr lang="it-IT" dirty="0">
                <a:latin typeface="Arial" panose="020B0604020202020204" pitchFamily="34" charset="0"/>
                <a:cs typeface="Arial" panose="020B0604020202020204" pitchFamily="34" charset="0"/>
              </a:rPr>
              <a:t> 5 2500u / 8Gb </a:t>
            </a:r>
            <a:r>
              <a:rPr lang="it-IT" dirty="0" err="1">
                <a:latin typeface="Arial" panose="020B0604020202020204" pitchFamily="34" charset="0"/>
                <a:cs typeface="Arial" panose="020B0604020202020204" pitchFamily="34" charset="0"/>
              </a:rPr>
              <a:t>ram</a:t>
            </a:r>
            <a:r>
              <a:rPr lang="it-IT" dirty="0">
                <a:latin typeface="Arial" panose="020B0604020202020204" pitchFamily="34" charset="0"/>
                <a:cs typeface="Arial" panose="020B0604020202020204" pitchFamily="34" charset="0"/>
              </a:rPr>
              <a:t> / 256 </a:t>
            </a:r>
            <a:r>
              <a:rPr lang="it-IT" dirty="0" err="1">
                <a:latin typeface="Arial" panose="020B0604020202020204" pitchFamily="34" charset="0"/>
                <a:cs typeface="Arial" panose="020B0604020202020204" pitchFamily="34" charset="0"/>
              </a:rPr>
              <a:t>Gb</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ssd</a:t>
            </a:r>
            <a:r>
              <a:rPr lang="it-IT" dirty="0">
                <a:latin typeface="Arial" panose="020B0604020202020204" pitchFamily="34" charset="0"/>
                <a:cs typeface="Arial" panose="020B0604020202020204" pitchFamily="34" charset="0"/>
              </a:rPr>
              <a:t> NVME.</a:t>
            </a:r>
          </a:p>
          <a:p>
            <a:r>
              <a:rPr lang="it-IT" dirty="0">
                <a:latin typeface="Arial" panose="020B0604020202020204" pitchFamily="34" charset="0"/>
                <a:cs typeface="Arial" panose="020B0604020202020204" pitchFamily="34" charset="0"/>
              </a:rPr>
              <a:t>Il file di testo utilizzato nei trasferimenti è ‘Divina_Commedia.txt’, dal peso di 583 </a:t>
            </a:r>
            <a:r>
              <a:rPr lang="it-IT" dirty="0" err="1">
                <a:latin typeface="Arial" panose="020B0604020202020204" pitchFamily="34" charset="0"/>
                <a:cs typeface="Arial" panose="020B0604020202020204" pitchFamily="34" charset="0"/>
              </a:rPr>
              <a:t>kB</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Le analisi prestazionali sono state eseguite facendo variare le variabili:</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Dimensione finestra di ricezione (1,2,4,8,16);</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Probabilità di perdita (0,10,25,50);</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Timeout statico (2500,5000,10000).</a:t>
            </a:r>
          </a:p>
          <a:p>
            <a:r>
              <a:rPr lang="it-IT" u="sng" dirty="0">
                <a:latin typeface="Arial" panose="020B0604020202020204" pitchFamily="34" charset="0"/>
                <a:cs typeface="Arial" panose="020B0604020202020204" pitchFamily="34" charset="0"/>
              </a:rPr>
              <a:t>Tutti i test sono stati effettuati impartendo il comando GET nel client, scaricando quindi il file dal server nella cartella del client.</a:t>
            </a:r>
          </a:p>
          <a:p>
            <a:r>
              <a:rPr lang="it-IT" u="sng" dirty="0">
                <a:latin typeface="Arial" panose="020B0604020202020204" pitchFamily="34" charset="0"/>
                <a:cs typeface="Arial" panose="020B0604020202020204" pitchFamily="34" charset="0"/>
              </a:rPr>
              <a:t>Tutti i tempi sono espressi in secondi [sec].</a:t>
            </a:r>
          </a:p>
          <a:p>
            <a:endParaRPr lang="it-IT" dirty="0"/>
          </a:p>
        </p:txBody>
      </p:sp>
      <p:sp>
        <p:nvSpPr>
          <p:cNvPr id="5" name="Segnaposto data 4">
            <a:extLst>
              <a:ext uri="{FF2B5EF4-FFF2-40B4-BE49-F238E27FC236}">
                <a16:creationId xmlns:a16="http://schemas.microsoft.com/office/drawing/2014/main" id="{29C59743-53AD-4967-B456-A4108854252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1E2B4750-5F06-4BD5-AE3E-21906740CF31}"/>
              </a:ext>
            </a:extLst>
          </p:cNvPr>
          <p:cNvSpPr>
            <a:spLocks noGrp="1"/>
          </p:cNvSpPr>
          <p:nvPr>
            <p:ph type="sldNum" sz="quarter" idx="16"/>
          </p:nvPr>
        </p:nvSpPr>
        <p:spPr/>
        <p:txBody>
          <a:bodyPr/>
          <a:lstStyle/>
          <a:p>
            <a:pPr rtl="0"/>
            <a:fld id="{294A09A9-5501-47C1-A89A-A340965A2BE2}" type="slidenum">
              <a:rPr lang="it-IT" noProof="0" smtClean="0"/>
              <a:pPr rtl="0"/>
              <a:t>26</a:t>
            </a:fld>
            <a:endParaRPr lang="it-IT" noProof="0" dirty="0"/>
          </a:p>
        </p:txBody>
      </p:sp>
    </p:spTree>
    <p:extLst>
      <p:ext uri="{BB962C8B-B14F-4D97-AF65-F5344CB8AC3E}">
        <p14:creationId xmlns:p14="http://schemas.microsoft.com/office/powerpoint/2010/main" val="246510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DBFB57-0FAB-4B91-889A-F1FE8DA2FC39}"/>
              </a:ext>
            </a:extLst>
          </p:cNvPr>
          <p:cNvSpPr>
            <a:spLocks noGrp="1"/>
          </p:cNvSpPr>
          <p:nvPr>
            <p:ph type="title"/>
          </p:nvPr>
        </p:nvSpPr>
        <p:spPr>
          <a:xfrm>
            <a:off x="964024" y="879063"/>
            <a:ext cx="5224742" cy="610863"/>
          </a:xfrm>
        </p:spPr>
        <p:txBody>
          <a:bodyPr>
            <a:normAutofit/>
          </a:bodyPr>
          <a:lstStyle/>
          <a:p>
            <a:r>
              <a:rPr lang="it-IT" sz="4000" dirty="0"/>
              <a:t>Analisi e testing (2/3)</a:t>
            </a:r>
          </a:p>
        </p:txBody>
      </p:sp>
      <p:sp>
        <p:nvSpPr>
          <p:cNvPr id="4" name="Segnaposto testo 3">
            <a:extLst>
              <a:ext uri="{FF2B5EF4-FFF2-40B4-BE49-F238E27FC236}">
                <a16:creationId xmlns:a16="http://schemas.microsoft.com/office/drawing/2014/main" id="{8635294A-1443-4520-A74D-AA5BC89E8817}"/>
              </a:ext>
            </a:extLst>
          </p:cNvPr>
          <p:cNvSpPr>
            <a:spLocks noGrp="1"/>
          </p:cNvSpPr>
          <p:nvPr>
            <p:ph type="body" sz="quarter" idx="11"/>
          </p:nvPr>
        </p:nvSpPr>
        <p:spPr>
          <a:xfrm>
            <a:off x="964024" y="2117084"/>
            <a:ext cx="4572001" cy="4042857"/>
          </a:xfrm>
        </p:spPr>
        <p:txBody>
          <a:bodyPr/>
          <a:lstStyle/>
          <a:p>
            <a:r>
              <a:rPr lang="it-IT" dirty="0">
                <a:latin typeface="Arial" panose="020B0604020202020204" pitchFamily="34" charset="0"/>
                <a:cs typeface="Arial" panose="020B0604020202020204" pitchFamily="34" charset="0"/>
              </a:rPr>
              <a:t>Il caso migliore si ha per una finestra di ricezione pari a 4. Questo perché in caso di perdita del pacchetto è possibile sfruttare la ritrasmissione rapida.</a:t>
            </a:r>
          </a:p>
          <a:p>
            <a:r>
              <a:rPr lang="it-IT" dirty="0">
                <a:latin typeface="Arial" panose="020B0604020202020204" pitchFamily="34" charset="0"/>
                <a:cs typeface="Arial" panose="020B0604020202020204" pitchFamily="34" charset="0"/>
              </a:rPr>
              <a:t>Avere una finestra di ricezione troppo grande (es. N = 16) non diminuisce i tempi di trasferimento poiché in caso di perdita del pacchetto tutti i successivi pacchetti, che comunque devono essere inviati, vengono scartati, facendo perdere solo tempo alla ritrasmissione.</a:t>
            </a:r>
          </a:p>
          <a:p>
            <a:r>
              <a:rPr lang="it-IT" dirty="0">
                <a:latin typeface="Arial" panose="020B0604020202020204" pitchFamily="34" charset="0"/>
                <a:cs typeface="Arial" panose="020B0604020202020204" pitchFamily="34" charset="0"/>
              </a:rPr>
              <a:t>Anche i casi in cui la finestra ha valore N = 1 e/o  N = 2 non sono ottimali poiché non è possibile sfruttare la ritrasmissione rapida.</a:t>
            </a:r>
          </a:p>
          <a:p>
            <a:r>
              <a:rPr lang="it-IT" u="sng" dirty="0">
                <a:latin typeface="Arial" panose="020B0604020202020204" pitchFamily="34" charset="0"/>
                <a:cs typeface="Arial" panose="020B0604020202020204" pitchFamily="34" charset="0"/>
              </a:rPr>
              <a:t>Come prevedibile, aumentare la probabilità di perdita aumenta i tempi di trasferimento del file.</a:t>
            </a:r>
          </a:p>
        </p:txBody>
      </p:sp>
      <p:sp>
        <p:nvSpPr>
          <p:cNvPr id="5" name="Segnaposto data 4">
            <a:extLst>
              <a:ext uri="{FF2B5EF4-FFF2-40B4-BE49-F238E27FC236}">
                <a16:creationId xmlns:a16="http://schemas.microsoft.com/office/drawing/2014/main" id="{42B943FB-5B4C-4A00-94F7-93A01DF944A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523CEA6C-B069-4005-93C1-8881B28AD335}"/>
              </a:ext>
            </a:extLst>
          </p:cNvPr>
          <p:cNvSpPr>
            <a:spLocks noGrp="1"/>
          </p:cNvSpPr>
          <p:nvPr>
            <p:ph type="sldNum" sz="quarter" idx="16"/>
          </p:nvPr>
        </p:nvSpPr>
        <p:spPr/>
        <p:txBody>
          <a:bodyPr/>
          <a:lstStyle/>
          <a:p>
            <a:pPr rtl="0"/>
            <a:fld id="{294A09A9-5501-47C1-A89A-A340965A2BE2}" type="slidenum">
              <a:rPr lang="it-IT" noProof="0" smtClean="0"/>
              <a:pPr rtl="0"/>
              <a:t>27</a:t>
            </a:fld>
            <a:endParaRPr lang="it-IT" noProof="0" dirty="0"/>
          </a:p>
        </p:txBody>
      </p:sp>
      <p:pic>
        <p:nvPicPr>
          <p:cNvPr id="8" name="Immagine 7">
            <a:extLst>
              <a:ext uri="{FF2B5EF4-FFF2-40B4-BE49-F238E27FC236}">
                <a16:creationId xmlns:a16="http://schemas.microsoft.com/office/drawing/2014/main" id="{41E2D192-13A9-4061-BC6C-44F6FCB7E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6" y="879063"/>
            <a:ext cx="5927034" cy="5099874"/>
          </a:xfrm>
          <a:prstGeom prst="rect">
            <a:avLst/>
          </a:prstGeom>
        </p:spPr>
      </p:pic>
    </p:spTree>
    <p:extLst>
      <p:ext uri="{BB962C8B-B14F-4D97-AF65-F5344CB8AC3E}">
        <p14:creationId xmlns:p14="http://schemas.microsoft.com/office/powerpoint/2010/main" val="28980068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D0378A-776A-4DCF-996E-B43377EC6A7C}"/>
              </a:ext>
            </a:extLst>
          </p:cNvPr>
          <p:cNvSpPr>
            <a:spLocks noGrp="1"/>
          </p:cNvSpPr>
          <p:nvPr>
            <p:ph type="title"/>
          </p:nvPr>
        </p:nvSpPr>
        <p:spPr>
          <a:xfrm>
            <a:off x="964023" y="879063"/>
            <a:ext cx="5304255" cy="610863"/>
          </a:xfrm>
        </p:spPr>
        <p:txBody>
          <a:bodyPr>
            <a:normAutofit fontScale="90000"/>
          </a:bodyPr>
          <a:lstStyle/>
          <a:p>
            <a:r>
              <a:rPr lang="it-IT" dirty="0"/>
              <a:t>Analisi e testing (3/3)</a:t>
            </a:r>
          </a:p>
        </p:txBody>
      </p:sp>
      <p:sp>
        <p:nvSpPr>
          <p:cNvPr id="4" name="Segnaposto testo 3">
            <a:extLst>
              <a:ext uri="{FF2B5EF4-FFF2-40B4-BE49-F238E27FC236}">
                <a16:creationId xmlns:a16="http://schemas.microsoft.com/office/drawing/2014/main" id="{2E653623-AED8-4C65-A0BE-B6B55CD7EDA7}"/>
              </a:ext>
            </a:extLst>
          </p:cNvPr>
          <p:cNvSpPr>
            <a:spLocks noGrp="1"/>
          </p:cNvSpPr>
          <p:nvPr>
            <p:ph type="body" sz="quarter" idx="11"/>
          </p:nvPr>
        </p:nvSpPr>
        <p:spPr>
          <a:xfrm>
            <a:off x="952499" y="2289362"/>
            <a:ext cx="4572001" cy="3210289"/>
          </a:xfrm>
        </p:spPr>
        <p:txBody>
          <a:bodyPr/>
          <a:lstStyle/>
          <a:p>
            <a:r>
              <a:rPr lang="it-IT" dirty="0">
                <a:latin typeface="Arial" panose="020B0604020202020204" pitchFamily="34" charset="0"/>
                <a:cs typeface="Arial" panose="020B0604020202020204" pitchFamily="34" charset="0"/>
              </a:rPr>
              <a:t>Come si nota dalla tabella, nei casi N = 1,N = 2 il timeout dinamico permette di ottenere gli stessi tempi del timeout statico a 2500 ms. Con l’aumentare di quest’ultimo il divario tra i tempi ottenuti aumenta.</a:t>
            </a:r>
          </a:p>
          <a:p>
            <a:r>
              <a:rPr lang="it-IT" dirty="0">
                <a:latin typeface="Arial" panose="020B0604020202020204" pitchFamily="34" charset="0"/>
                <a:cs typeface="Arial" panose="020B0604020202020204" pitchFamily="34" charset="0"/>
              </a:rPr>
              <a:t>Nel caso N = 4 entra in gioco la ritrasmissione rapida e di conseguenza viene usato meno l’intervallo di timeout. E’ quindi poco influente la scelta di quale timeout utilizzare tra i due poiché si ottengono con entrambi tempi molto bassi (infatti tali tempi sono molto vicini tra loro).  </a:t>
            </a:r>
          </a:p>
        </p:txBody>
      </p:sp>
      <p:sp>
        <p:nvSpPr>
          <p:cNvPr id="5" name="Segnaposto data 4">
            <a:extLst>
              <a:ext uri="{FF2B5EF4-FFF2-40B4-BE49-F238E27FC236}">
                <a16:creationId xmlns:a16="http://schemas.microsoft.com/office/drawing/2014/main" id="{9BACFD55-3D8F-451F-A67E-3EF2A0B8C76F}"/>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06714FFD-65CD-4433-ACA4-2FCE7A4F88AC}"/>
              </a:ext>
            </a:extLst>
          </p:cNvPr>
          <p:cNvSpPr>
            <a:spLocks noGrp="1"/>
          </p:cNvSpPr>
          <p:nvPr>
            <p:ph type="sldNum" sz="quarter" idx="16"/>
          </p:nvPr>
        </p:nvSpPr>
        <p:spPr/>
        <p:txBody>
          <a:bodyPr/>
          <a:lstStyle/>
          <a:p>
            <a:pPr rtl="0"/>
            <a:fld id="{294A09A9-5501-47C1-A89A-A340965A2BE2}" type="slidenum">
              <a:rPr lang="it-IT" noProof="0" smtClean="0"/>
              <a:pPr rtl="0"/>
              <a:t>28</a:t>
            </a:fld>
            <a:endParaRPr lang="it-IT" noProof="0" dirty="0"/>
          </a:p>
        </p:txBody>
      </p:sp>
      <p:pic>
        <p:nvPicPr>
          <p:cNvPr id="8" name="Immagine 7">
            <a:extLst>
              <a:ext uri="{FF2B5EF4-FFF2-40B4-BE49-F238E27FC236}">
                <a16:creationId xmlns:a16="http://schemas.microsoft.com/office/drawing/2014/main" id="{78B966C4-E7EA-491E-A529-C34E303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278" y="1136643"/>
            <a:ext cx="5923722" cy="4842294"/>
          </a:xfrm>
          <a:prstGeom prst="rect">
            <a:avLst/>
          </a:prstGeom>
        </p:spPr>
      </p:pic>
    </p:spTree>
    <p:extLst>
      <p:ext uri="{BB962C8B-B14F-4D97-AF65-F5344CB8AC3E}">
        <p14:creationId xmlns:p14="http://schemas.microsoft.com/office/powerpoint/2010/main" val="5845474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F3D98-3C30-4CFC-8643-C81E829C8C25}"/>
              </a:ext>
            </a:extLst>
          </p:cNvPr>
          <p:cNvSpPr>
            <a:spLocks noGrp="1"/>
          </p:cNvSpPr>
          <p:nvPr>
            <p:ph type="title"/>
          </p:nvPr>
        </p:nvSpPr>
        <p:spPr/>
        <p:txBody>
          <a:bodyPr rtlCol="0"/>
          <a:lstStyle/>
          <a:p>
            <a:pPr rtl="0"/>
            <a:r>
              <a:rPr lang="it-IT"/>
              <a:t>Grazie</a:t>
            </a:r>
          </a:p>
        </p:txBody>
      </p:sp>
      <p:sp>
        <p:nvSpPr>
          <p:cNvPr id="11" name="Sottotitolo 10">
            <a:extLst>
              <a:ext uri="{FF2B5EF4-FFF2-40B4-BE49-F238E27FC236}">
                <a16:creationId xmlns:a16="http://schemas.microsoft.com/office/drawing/2014/main" id="{F0F25866-5DB1-334A-8037-692579FBDE39}"/>
              </a:ext>
            </a:extLst>
          </p:cNvPr>
          <p:cNvSpPr>
            <a:spLocks noGrp="1"/>
          </p:cNvSpPr>
          <p:nvPr>
            <p:ph type="subTitle" idx="1"/>
          </p:nvPr>
        </p:nvSpPr>
        <p:spPr>
          <a:xfrm>
            <a:off x="6907623" y="3429000"/>
            <a:ext cx="4903377" cy="1057791"/>
          </a:xfrm>
        </p:spPr>
        <p:txBody>
          <a:bodyPr rtlCol="0">
            <a:normAutofit/>
          </a:bodyPr>
          <a:lstStyle/>
          <a:p>
            <a:pPr rtl="0"/>
            <a:r>
              <a:rPr lang="it-IT" sz="2000" dirty="0"/>
              <a:t>Emanuele Arilli e Luca Sugamosto</a:t>
            </a:r>
          </a:p>
        </p:txBody>
      </p:sp>
      <p:sp>
        <p:nvSpPr>
          <p:cNvPr id="4" name="Segnaposto testo 3">
            <a:extLst>
              <a:ext uri="{FF2B5EF4-FFF2-40B4-BE49-F238E27FC236}">
                <a16:creationId xmlns:a16="http://schemas.microsoft.com/office/drawing/2014/main" id="{662EB1C2-FB11-4F2F-B1C1-1C0126618EDF}"/>
              </a:ext>
            </a:extLst>
          </p:cNvPr>
          <p:cNvSpPr>
            <a:spLocks noGrp="1"/>
          </p:cNvSpPr>
          <p:nvPr>
            <p:ph type="body" sz="quarter" idx="11"/>
          </p:nvPr>
        </p:nvSpPr>
        <p:spPr>
          <a:xfrm>
            <a:off x="6896100" y="4073481"/>
            <a:ext cx="4914900" cy="1617378"/>
          </a:xfrm>
        </p:spPr>
        <p:txBody>
          <a:bodyPr/>
          <a:lstStyle/>
          <a:p>
            <a:r>
              <a:rPr lang="it-IT" sz="2000" dirty="0"/>
              <a:t>E-mail di contatto:</a:t>
            </a:r>
          </a:p>
          <a:p>
            <a:r>
              <a:rPr lang="it-IT" sz="2000" dirty="0">
                <a:hlinkClick r:id="rId3"/>
              </a:rPr>
              <a:t>emanuele.arilli@students.uniroma2.eu</a:t>
            </a:r>
            <a:endParaRPr lang="it-IT" sz="2000" dirty="0"/>
          </a:p>
          <a:p>
            <a:r>
              <a:rPr lang="it-IT" sz="2000" dirty="0">
                <a:hlinkClick r:id="rId4"/>
              </a:rPr>
              <a:t>luca.sugamosto@students.uniroma2.eu</a:t>
            </a:r>
            <a:endParaRPr lang="it-IT" sz="2000" dirty="0"/>
          </a:p>
          <a:p>
            <a:endParaRPr lang="it-IT" dirty="0"/>
          </a:p>
        </p:txBody>
      </p:sp>
      <p:pic>
        <p:nvPicPr>
          <p:cNvPr id="7" name="Segnaposto immagine 6" descr="Robot che aziona un macchinario">
            <a:extLst>
              <a:ext uri="{FF2B5EF4-FFF2-40B4-BE49-F238E27FC236}">
                <a16:creationId xmlns:a16="http://schemas.microsoft.com/office/drawing/2014/main" id="{451F5E96-BCAD-4B90-ACD4-61C2E3AE9CE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860" r="15860"/>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4DFE6-2F44-4A11-9C90-CD7B4192320F}"/>
              </a:ext>
            </a:extLst>
          </p:cNvPr>
          <p:cNvSpPr>
            <a:spLocks noGrp="1"/>
          </p:cNvSpPr>
          <p:nvPr>
            <p:ph type="title"/>
          </p:nvPr>
        </p:nvSpPr>
        <p:spPr/>
        <p:txBody>
          <a:bodyPr/>
          <a:lstStyle/>
          <a:p>
            <a:r>
              <a:rPr lang="it-IT" dirty="0"/>
              <a:t>Indice (2/3)</a:t>
            </a:r>
          </a:p>
        </p:txBody>
      </p:sp>
      <p:sp>
        <p:nvSpPr>
          <p:cNvPr id="4" name="Segnaposto testo 3">
            <a:extLst>
              <a:ext uri="{FF2B5EF4-FFF2-40B4-BE49-F238E27FC236}">
                <a16:creationId xmlns:a16="http://schemas.microsoft.com/office/drawing/2014/main" id="{6441F99D-9BA0-4A8A-8A7D-0F9917C31DC6}"/>
              </a:ext>
            </a:extLst>
          </p:cNvPr>
          <p:cNvSpPr>
            <a:spLocks noGrp="1"/>
          </p:cNvSpPr>
          <p:nvPr>
            <p:ph type="body" sz="quarter" idx="14"/>
          </p:nvPr>
        </p:nvSpPr>
        <p:spPr/>
        <p:txBody>
          <a:bodyPr/>
          <a:lstStyle/>
          <a:p>
            <a:r>
              <a:rPr lang="it-IT" dirty="0"/>
              <a:t>06. Comandi disponibili</a:t>
            </a:r>
          </a:p>
        </p:txBody>
      </p:sp>
      <p:sp>
        <p:nvSpPr>
          <p:cNvPr id="6" name="Segnaposto testo 5">
            <a:extLst>
              <a:ext uri="{FF2B5EF4-FFF2-40B4-BE49-F238E27FC236}">
                <a16:creationId xmlns:a16="http://schemas.microsoft.com/office/drawing/2014/main" id="{1D0D7EA8-7C68-465C-BB4C-C5AD88AE453A}"/>
              </a:ext>
            </a:extLst>
          </p:cNvPr>
          <p:cNvSpPr>
            <a:spLocks noGrp="1"/>
          </p:cNvSpPr>
          <p:nvPr>
            <p:ph type="body" sz="quarter" idx="16"/>
          </p:nvPr>
        </p:nvSpPr>
        <p:spPr/>
        <p:txBody>
          <a:bodyPr/>
          <a:lstStyle/>
          <a:p>
            <a:r>
              <a:rPr lang="it-IT" dirty="0"/>
              <a:t>07. Comando LIST</a:t>
            </a:r>
          </a:p>
        </p:txBody>
      </p:sp>
      <p:sp>
        <p:nvSpPr>
          <p:cNvPr id="8" name="Segnaposto testo 7">
            <a:extLst>
              <a:ext uri="{FF2B5EF4-FFF2-40B4-BE49-F238E27FC236}">
                <a16:creationId xmlns:a16="http://schemas.microsoft.com/office/drawing/2014/main" id="{B61EA940-6FD0-48CC-9BFD-7E2C146A716F}"/>
              </a:ext>
            </a:extLst>
          </p:cNvPr>
          <p:cNvSpPr>
            <a:spLocks noGrp="1"/>
          </p:cNvSpPr>
          <p:nvPr>
            <p:ph type="body" sz="quarter" idx="20"/>
          </p:nvPr>
        </p:nvSpPr>
        <p:spPr/>
        <p:txBody>
          <a:bodyPr/>
          <a:lstStyle/>
          <a:p>
            <a:r>
              <a:rPr lang="it-IT" dirty="0"/>
              <a:t>08. Comando GET</a:t>
            </a:r>
          </a:p>
        </p:txBody>
      </p:sp>
      <p:sp>
        <p:nvSpPr>
          <p:cNvPr id="10" name="Segnaposto testo 9">
            <a:extLst>
              <a:ext uri="{FF2B5EF4-FFF2-40B4-BE49-F238E27FC236}">
                <a16:creationId xmlns:a16="http://schemas.microsoft.com/office/drawing/2014/main" id="{538E6AF0-F9C2-44B5-A9D8-B068402EE6DB}"/>
              </a:ext>
            </a:extLst>
          </p:cNvPr>
          <p:cNvSpPr>
            <a:spLocks noGrp="1"/>
          </p:cNvSpPr>
          <p:nvPr>
            <p:ph type="body" sz="quarter" idx="22"/>
          </p:nvPr>
        </p:nvSpPr>
        <p:spPr/>
        <p:txBody>
          <a:bodyPr/>
          <a:lstStyle/>
          <a:p>
            <a:r>
              <a:rPr lang="it-IT" dirty="0"/>
              <a:t>09. Comando PUT</a:t>
            </a:r>
          </a:p>
        </p:txBody>
      </p:sp>
      <p:sp>
        <p:nvSpPr>
          <p:cNvPr id="12" name="Segnaposto testo 11">
            <a:extLst>
              <a:ext uri="{FF2B5EF4-FFF2-40B4-BE49-F238E27FC236}">
                <a16:creationId xmlns:a16="http://schemas.microsoft.com/office/drawing/2014/main" id="{C867E028-539C-4430-9D5B-547AF3854657}"/>
              </a:ext>
            </a:extLst>
          </p:cNvPr>
          <p:cNvSpPr>
            <a:spLocks noGrp="1"/>
          </p:cNvSpPr>
          <p:nvPr>
            <p:ph type="body" sz="quarter" idx="24"/>
          </p:nvPr>
        </p:nvSpPr>
        <p:spPr/>
        <p:txBody>
          <a:bodyPr/>
          <a:lstStyle/>
          <a:p>
            <a:r>
              <a:rPr lang="it-IT" dirty="0"/>
              <a:t>10. Comando EXIT</a:t>
            </a:r>
          </a:p>
        </p:txBody>
      </p:sp>
      <p:sp>
        <p:nvSpPr>
          <p:cNvPr id="13" name="Segnaposto data 12">
            <a:extLst>
              <a:ext uri="{FF2B5EF4-FFF2-40B4-BE49-F238E27FC236}">
                <a16:creationId xmlns:a16="http://schemas.microsoft.com/office/drawing/2014/main" id="{5F17469E-81CD-4DDC-A10C-BB66C1FE4D02}"/>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3F46E63B-BD1E-4416-8E42-2DCAF17C5FB2}"/>
              </a:ext>
            </a:extLst>
          </p:cNvPr>
          <p:cNvSpPr>
            <a:spLocks noGrp="1"/>
          </p:cNvSpPr>
          <p:nvPr>
            <p:ph type="sldNum" sz="quarter" idx="27"/>
          </p:nvPr>
        </p:nvSpPr>
        <p:spPr/>
        <p:txBody>
          <a:bodyPr/>
          <a:lstStyle/>
          <a:p>
            <a:pPr rtl="0"/>
            <a:fld id="{294A09A9-5501-47C1-A89A-A340965A2BE2}" type="slidenum">
              <a:rPr lang="it-IT" noProof="0" smtClean="0"/>
              <a:pPr rtl="0"/>
              <a:t>3</a:t>
            </a:fld>
            <a:endParaRPr lang="it-IT" noProof="0" dirty="0"/>
          </a:p>
        </p:txBody>
      </p:sp>
    </p:spTree>
    <p:extLst>
      <p:ext uri="{BB962C8B-B14F-4D97-AF65-F5344CB8AC3E}">
        <p14:creationId xmlns:p14="http://schemas.microsoft.com/office/powerpoint/2010/main" val="20728467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D0520-A1DF-4B0E-9A43-D2789FA7D118}"/>
              </a:ext>
            </a:extLst>
          </p:cNvPr>
          <p:cNvSpPr>
            <a:spLocks noGrp="1"/>
          </p:cNvSpPr>
          <p:nvPr>
            <p:ph type="title"/>
          </p:nvPr>
        </p:nvSpPr>
        <p:spPr/>
        <p:txBody>
          <a:bodyPr/>
          <a:lstStyle/>
          <a:p>
            <a:r>
              <a:rPr lang="it-IT" dirty="0"/>
              <a:t>Indice (3/3)</a:t>
            </a:r>
          </a:p>
        </p:txBody>
      </p:sp>
      <p:sp>
        <p:nvSpPr>
          <p:cNvPr id="4" name="Segnaposto testo 3">
            <a:extLst>
              <a:ext uri="{FF2B5EF4-FFF2-40B4-BE49-F238E27FC236}">
                <a16:creationId xmlns:a16="http://schemas.microsoft.com/office/drawing/2014/main" id="{3C1A746B-9215-4BCA-BDC4-1FBC22186F51}"/>
              </a:ext>
            </a:extLst>
          </p:cNvPr>
          <p:cNvSpPr>
            <a:spLocks noGrp="1"/>
          </p:cNvSpPr>
          <p:nvPr>
            <p:ph type="body" sz="quarter" idx="14"/>
          </p:nvPr>
        </p:nvSpPr>
        <p:spPr/>
        <p:txBody>
          <a:bodyPr/>
          <a:lstStyle/>
          <a:p>
            <a:r>
              <a:rPr lang="it-IT" dirty="0"/>
              <a:t>11. Analisi e testing</a:t>
            </a:r>
          </a:p>
        </p:txBody>
      </p:sp>
      <p:sp>
        <p:nvSpPr>
          <p:cNvPr id="13" name="Segnaposto data 12">
            <a:extLst>
              <a:ext uri="{FF2B5EF4-FFF2-40B4-BE49-F238E27FC236}">
                <a16:creationId xmlns:a16="http://schemas.microsoft.com/office/drawing/2014/main" id="{76189D79-B12D-432A-B187-13908A22D710}"/>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14" name="Segnaposto numero diapositiva 13">
            <a:extLst>
              <a:ext uri="{FF2B5EF4-FFF2-40B4-BE49-F238E27FC236}">
                <a16:creationId xmlns:a16="http://schemas.microsoft.com/office/drawing/2014/main" id="{79EABBA4-651B-467C-AD9F-F63C029EB6C8}"/>
              </a:ext>
            </a:extLst>
          </p:cNvPr>
          <p:cNvSpPr>
            <a:spLocks noGrp="1"/>
          </p:cNvSpPr>
          <p:nvPr>
            <p:ph type="sldNum" sz="quarter" idx="27"/>
          </p:nvPr>
        </p:nvSpPr>
        <p:spPr/>
        <p:txBody>
          <a:bodyPr/>
          <a:lstStyle/>
          <a:p>
            <a:pPr rtl="0"/>
            <a:fld id="{294A09A9-5501-47C1-A89A-A340965A2BE2}" type="slidenum">
              <a:rPr lang="it-IT" noProof="0" smtClean="0"/>
              <a:pPr rtl="0"/>
              <a:t>4</a:t>
            </a:fld>
            <a:endParaRPr lang="it-IT" noProof="0" dirty="0"/>
          </a:p>
        </p:txBody>
      </p:sp>
    </p:spTree>
    <p:extLst>
      <p:ext uri="{BB962C8B-B14F-4D97-AF65-F5344CB8AC3E}">
        <p14:creationId xmlns:p14="http://schemas.microsoft.com/office/powerpoint/2010/main" val="343372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53F689-2E51-BF4F-AE47-7CEB7CC4C52A}"/>
              </a:ext>
            </a:extLst>
          </p:cNvPr>
          <p:cNvSpPr>
            <a:spLocks noGrp="1"/>
          </p:cNvSpPr>
          <p:nvPr>
            <p:ph type="title"/>
          </p:nvPr>
        </p:nvSpPr>
        <p:spPr>
          <a:xfrm>
            <a:off x="371061" y="879063"/>
            <a:ext cx="6745356" cy="610863"/>
          </a:xfrm>
        </p:spPr>
        <p:txBody>
          <a:bodyPr rtlCol="0">
            <a:normAutofit fontScale="90000"/>
          </a:bodyPr>
          <a:lstStyle/>
          <a:p>
            <a:pPr rtl="0"/>
            <a:r>
              <a:rPr lang="it-IT" dirty="0"/>
              <a:t>Specifica progettuale (1/2)</a:t>
            </a:r>
          </a:p>
        </p:txBody>
      </p:sp>
      <p:sp>
        <p:nvSpPr>
          <p:cNvPr id="4" name="Segnaposto testo 3">
            <a:extLst>
              <a:ext uri="{FF2B5EF4-FFF2-40B4-BE49-F238E27FC236}">
                <a16:creationId xmlns:a16="http://schemas.microsoft.com/office/drawing/2014/main" id="{A17F80A9-6337-524E-AC61-32C5AFEE8E6D}"/>
              </a:ext>
            </a:extLst>
          </p:cNvPr>
          <p:cNvSpPr>
            <a:spLocks noGrp="1"/>
          </p:cNvSpPr>
          <p:nvPr>
            <p:ph type="body" sz="quarter" idx="11"/>
          </p:nvPr>
        </p:nvSpPr>
        <p:spPr>
          <a:xfrm>
            <a:off x="971549" y="2289362"/>
            <a:ext cx="10796381" cy="3104273"/>
          </a:xfrm>
        </p:spPr>
        <p:txBody>
          <a:bodyPr rtlCol="0"/>
          <a:lstStyle/>
          <a:p>
            <a:pPr rtl="0"/>
            <a:r>
              <a:rPr lang="it-IT" dirty="0">
                <a:latin typeface="Arial" panose="020B0604020202020204" pitchFamily="34" charset="0"/>
                <a:cs typeface="Arial" panose="020B0604020202020204" pitchFamily="34" charset="0"/>
              </a:rPr>
              <a:t>Lo scopo del progetto è quello di progettare e implementare in linguaggio C usando l’API del socket di Berkeley un’applicazione client-server per il trasferimento di file che impieghi il servizio di rete senza connessione (ovvero UDP come protocollo di strato di trasporto).</a:t>
            </a:r>
          </a:p>
          <a:p>
            <a:pPr rtl="0"/>
            <a:r>
              <a:rPr lang="it-IT" dirty="0">
                <a:latin typeface="Arial" panose="020B0604020202020204" pitchFamily="34" charset="0"/>
                <a:cs typeface="Arial" panose="020B0604020202020204" pitchFamily="34" charset="0"/>
              </a:rPr>
              <a:t>Il software deve permettere: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Connessione client-server senza autenticazione;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La visualizzazione sul client dei file disponibili sul server (comando LIST);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download di un file dal server (comando GET);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L’upload di un file sul server (comando PUT);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trasferimento file in modo affidabile.</a:t>
            </a:r>
          </a:p>
          <a:p>
            <a:pPr rtl="0"/>
            <a:endParaRPr lang="it-IT" dirty="0">
              <a:latin typeface="Arial" panose="020B0604020202020204" pitchFamily="34" charset="0"/>
              <a:cs typeface="Arial" panose="020B0604020202020204" pitchFamily="34" charset="0"/>
            </a:endParaRPr>
          </a:p>
        </p:txBody>
      </p:sp>
      <p:sp>
        <p:nvSpPr>
          <p:cNvPr id="7" name="Segnaposto numero diapositiva 6">
            <a:extLst>
              <a:ext uri="{FF2B5EF4-FFF2-40B4-BE49-F238E27FC236}">
                <a16:creationId xmlns:a16="http://schemas.microsoft.com/office/drawing/2014/main" id="{F37669F0-EA6D-6B46-AF0E-A9C2D1F223DB}"/>
              </a:ext>
            </a:extLst>
          </p:cNvPr>
          <p:cNvSpPr>
            <a:spLocks noGrp="1"/>
          </p:cNvSpPr>
          <p:nvPr>
            <p:ph type="sldNum" sz="quarter" idx="16"/>
          </p:nvPr>
        </p:nvSpPr>
        <p:spPr>
          <a:xfrm>
            <a:off x="971550" y="6332220"/>
            <a:ext cx="523240" cy="247651"/>
          </a:xfrm>
        </p:spPr>
        <p:txBody>
          <a:bodyPr rtlCol="0"/>
          <a:lstStyle/>
          <a:p>
            <a:pPr rtl="0"/>
            <a:fld id="{294A09A9-5501-47C1-A89A-A340965A2BE2}" type="slidenum">
              <a:rPr lang="it-IT" smtClean="0"/>
              <a:pPr rtl="0"/>
              <a:t>5</a:t>
            </a:fld>
            <a:endParaRPr lang="it-IT"/>
          </a:p>
        </p:txBody>
      </p:sp>
      <p:sp>
        <p:nvSpPr>
          <p:cNvPr id="5" name="Segnaposto data 4">
            <a:extLst>
              <a:ext uri="{FF2B5EF4-FFF2-40B4-BE49-F238E27FC236}">
                <a16:creationId xmlns:a16="http://schemas.microsoft.com/office/drawing/2014/main" id="{2E803E71-3088-0347-9BCC-16ADB551CCC8}"/>
              </a:ext>
            </a:extLst>
          </p:cNvPr>
          <p:cNvSpPr>
            <a:spLocks noGrp="1"/>
          </p:cNvSpPr>
          <p:nvPr>
            <p:ph type="dt" sz="half" idx="14"/>
          </p:nvPr>
        </p:nvSpPr>
        <p:spPr>
          <a:xfrm>
            <a:off x="2992120" y="6332220"/>
            <a:ext cx="1313180" cy="247651"/>
          </a:xfrm>
        </p:spPr>
        <p:txBody>
          <a:bodyPr rtlCol="0"/>
          <a:lstStyle/>
          <a:p>
            <a:pPr rtl="0"/>
            <a:r>
              <a:rPr lang="it-IT"/>
              <a:t>06/09/2021</a:t>
            </a:r>
          </a:p>
        </p:txBody>
      </p:sp>
    </p:spTree>
    <p:extLst>
      <p:ext uri="{BB962C8B-B14F-4D97-AF65-F5344CB8AC3E}">
        <p14:creationId xmlns:p14="http://schemas.microsoft.com/office/powerpoint/2010/main" val="39124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E94A27-B5B4-4685-AFBE-F02357F350C0}"/>
              </a:ext>
            </a:extLst>
          </p:cNvPr>
          <p:cNvSpPr>
            <a:spLocks noGrp="1"/>
          </p:cNvSpPr>
          <p:nvPr>
            <p:ph type="title"/>
          </p:nvPr>
        </p:nvSpPr>
        <p:spPr>
          <a:xfrm>
            <a:off x="964023" y="879063"/>
            <a:ext cx="6708986" cy="610863"/>
          </a:xfrm>
        </p:spPr>
        <p:txBody>
          <a:bodyPr>
            <a:normAutofit fontScale="90000"/>
          </a:bodyPr>
          <a:lstStyle/>
          <a:p>
            <a:r>
              <a:rPr lang="it-IT" dirty="0"/>
              <a:t>Specifica progettuale (2/2)</a:t>
            </a:r>
          </a:p>
        </p:txBody>
      </p:sp>
      <p:sp>
        <p:nvSpPr>
          <p:cNvPr id="4" name="Segnaposto testo 3">
            <a:extLst>
              <a:ext uri="{FF2B5EF4-FFF2-40B4-BE49-F238E27FC236}">
                <a16:creationId xmlns:a16="http://schemas.microsoft.com/office/drawing/2014/main" id="{793186D8-221F-44C1-8193-8A2B439C0A51}"/>
              </a:ext>
            </a:extLst>
          </p:cNvPr>
          <p:cNvSpPr>
            <a:spLocks noGrp="1"/>
          </p:cNvSpPr>
          <p:nvPr>
            <p:ph type="body" sz="quarter" idx="11"/>
          </p:nvPr>
        </p:nvSpPr>
        <p:spPr>
          <a:xfrm>
            <a:off x="964023" y="2170094"/>
            <a:ext cx="10949681" cy="2795232"/>
          </a:xfrm>
        </p:spPr>
        <p:txBody>
          <a:bodyPr/>
          <a:lstStyle/>
          <a:p>
            <a:r>
              <a:rPr lang="it-IT" dirty="0">
                <a:latin typeface="Arial" panose="020B0604020202020204" pitchFamily="34" charset="0"/>
                <a:cs typeface="Arial" panose="020B0604020202020204" pitchFamily="34" charset="0"/>
              </a:rPr>
              <a:t>Lo scambio di messaggi avviene usando un servizio di comunicazione non affidabile. Al fine di garantire la corretta spedizione/ricezione dei messaggi e dei file sia il client che il server implementano a livello applicativo il protocollo    Go-Back-N.</a:t>
            </a:r>
          </a:p>
          <a:p>
            <a:r>
              <a:rPr lang="it-IT" dirty="0">
                <a:latin typeface="Arial" panose="020B0604020202020204" pitchFamily="34" charset="0"/>
                <a:cs typeface="Arial" panose="020B0604020202020204" pitchFamily="34" charset="0"/>
              </a:rPr>
              <a:t>Per simulare la perdita dei messaggi in rete, si assume che ogni messaggio sia scartato dal destinatario con probabilità p.</a:t>
            </a:r>
          </a:p>
          <a:p>
            <a:r>
              <a:rPr lang="it-IT" dirty="0">
                <a:latin typeface="Arial" panose="020B0604020202020204" pitchFamily="34" charset="0"/>
                <a:cs typeface="Arial" panose="020B0604020202020204" pitchFamily="34" charset="0"/>
              </a:rPr>
              <a:t>La dimensione della finestra di spedizione N, la probabilità di perdita dei messaggi p, e la durata del timeout T, sono tre costanti configurabili ed uguali per tutti i processi. Oltre all’uso di un timeout fisso, deve essere possibile scegliere l’uso di un valore per il timeout adattivo calcolato dinamicamente in base alla evoluzione dei ritardi di rete osservati.</a:t>
            </a:r>
          </a:p>
          <a:p>
            <a:r>
              <a:rPr lang="it-IT" dirty="0">
                <a:latin typeface="Arial" panose="020B0604020202020204" pitchFamily="34" charset="0"/>
                <a:cs typeface="Arial" panose="020B0604020202020204" pitchFamily="34" charset="0"/>
              </a:rPr>
              <a:t>I client ed il server devono essere eseguiti nello spazio utente senza richiedere privilegi di root. Il server deve essere in ascolto su una porta di default (configurabile).</a:t>
            </a:r>
          </a:p>
        </p:txBody>
      </p:sp>
      <p:sp>
        <p:nvSpPr>
          <p:cNvPr id="5" name="Segnaposto data 4">
            <a:extLst>
              <a:ext uri="{FF2B5EF4-FFF2-40B4-BE49-F238E27FC236}">
                <a16:creationId xmlns:a16="http://schemas.microsoft.com/office/drawing/2014/main" id="{B192EE89-D848-4C20-A6C1-C1D692E5B84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E287C16-53D0-4E64-BF6E-872E3CD30727}"/>
              </a:ext>
            </a:extLst>
          </p:cNvPr>
          <p:cNvSpPr>
            <a:spLocks noGrp="1"/>
          </p:cNvSpPr>
          <p:nvPr>
            <p:ph type="sldNum" sz="quarter" idx="16"/>
          </p:nvPr>
        </p:nvSpPr>
        <p:spPr/>
        <p:txBody>
          <a:bodyPr/>
          <a:lstStyle/>
          <a:p>
            <a:pPr rtl="0"/>
            <a:fld id="{294A09A9-5501-47C1-A89A-A340965A2BE2}" type="slidenum">
              <a:rPr lang="it-IT" noProof="0" smtClean="0"/>
              <a:pPr rtl="0"/>
              <a:t>6</a:t>
            </a:fld>
            <a:endParaRPr lang="it-IT" noProof="0" dirty="0"/>
          </a:p>
        </p:txBody>
      </p:sp>
    </p:spTree>
    <p:extLst>
      <p:ext uri="{BB962C8B-B14F-4D97-AF65-F5344CB8AC3E}">
        <p14:creationId xmlns:p14="http://schemas.microsoft.com/office/powerpoint/2010/main" val="84918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F16FCB6-C4E7-40CA-969D-F9DB232BE7F8}"/>
              </a:ext>
            </a:extLst>
          </p:cNvPr>
          <p:cNvSpPr>
            <a:spLocks noGrp="1"/>
          </p:cNvSpPr>
          <p:nvPr>
            <p:ph type="title"/>
          </p:nvPr>
        </p:nvSpPr>
        <p:spPr>
          <a:xfrm>
            <a:off x="964023" y="879063"/>
            <a:ext cx="4941477" cy="610863"/>
          </a:xfrm>
        </p:spPr>
        <p:txBody>
          <a:bodyPr anchor="b">
            <a:normAutofit/>
          </a:bodyPr>
          <a:lstStyle/>
          <a:p>
            <a:r>
              <a:rPr lang="it-IT" dirty="0"/>
              <a:t>Connessione (1/2)</a:t>
            </a:r>
          </a:p>
        </p:txBody>
      </p:sp>
      <p:sp>
        <p:nvSpPr>
          <p:cNvPr id="4" name="Segnaposto testo 3">
            <a:extLst>
              <a:ext uri="{FF2B5EF4-FFF2-40B4-BE49-F238E27FC236}">
                <a16:creationId xmlns:a16="http://schemas.microsoft.com/office/drawing/2014/main" id="{EEF88B57-C012-4B74-8A3B-4EC7F8AA6451}"/>
              </a:ext>
            </a:extLst>
          </p:cNvPr>
          <p:cNvSpPr>
            <a:spLocks noGrp="1"/>
          </p:cNvSpPr>
          <p:nvPr>
            <p:ph type="body" sz="quarter" idx="11"/>
          </p:nvPr>
        </p:nvSpPr>
        <p:spPr>
          <a:xfrm>
            <a:off x="971550" y="2187762"/>
            <a:ext cx="4572001" cy="4009837"/>
          </a:xfrm>
        </p:spPr>
        <p:txBody>
          <a:bodyPr>
            <a:noAutofit/>
          </a:bodyPr>
          <a:lstStyle/>
          <a:p>
            <a:pPr>
              <a:lnSpc>
                <a:spcPct val="90000"/>
              </a:lnSpc>
            </a:pPr>
            <a:r>
              <a:rPr lang="it-IT" dirty="0">
                <a:latin typeface="Arial" panose="020B0604020202020204" pitchFamily="34" charset="0"/>
                <a:cs typeface="Arial" panose="020B0604020202020204" pitchFamily="34" charset="0"/>
              </a:rPr>
              <a:t>Per ogni processo client inizializzato vengono create ed associate due socket UDP, la prima per comunicare con il processo server padre la proprio esistenza e la seconda per effettuare lo scambio di informazioni e di comandi tra il processo client e il processo server figlio.</a:t>
            </a:r>
          </a:p>
          <a:p>
            <a:pPr>
              <a:lnSpc>
                <a:spcPct val="90000"/>
              </a:lnSpc>
            </a:pPr>
            <a:r>
              <a:rPr lang="it-IT" dirty="0">
                <a:latin typeface="Arial" panose="020B0604020202020204" pitchFamily="34" charset="0"/>
                <a:cs typeface="Arial" panose="020B0604020202020204" pitchFamily="34" charset="0"/>
              </a:rPr>
              <a:t>Ogni socket UDP è costituita dalla coppia IP/PORTA. Nel caso della prima socket si utilizza un numero di porta standard che vale 1024, mentre nella seconda socket si utilizza un numero di porta variabile da 1025 a 65535, questo per permettere di creare più socket UDP contemporaneamente e quindi avere processi client concorrenti.</a:t>
            </a:r>
          </a:p>
          <a:p>
            <a:pPr>
              <a:lnSpc>
                <a:spcPct val="90000"/>
              </a:lnSpc>
            </a:pPr>
            <a:r>
              <a:rPr lang="it-IT" dirty="0">
                <a:latin typeface="Arial" panose="020B0604020202020204" pitchFamily="34" charset="0"/>
                <a:cs typeface="Arial" panose="020B0604020202020204" pitchFamily="34" charset="0"/>
              </a:rPr>
              <a:t>Mentre in entrambe le socket per indirizzo IP si intende una delle interfacce del server a cui collegarsi.</a:t>
            </a:r>
          </a:p>
        </p:txBody>
      </p:sp>
      <p:sp>
        <p:nvSpPr>
          <p:cNvPr id="5" name="Segnaposto data 4">
            <a:extLst>
              <a:ext uri="{FF2B5EF4-FFF2-40B4-BE49-F238E27FC236}">
                <a16:creationId xmlns:a16="http://schemas.microsoft.com/office/drawing/2014/main" id="{78059B15-1355-4020-B7FF-C3ED107672BE}"/>
              </a:ext>
            </a:extLst>
          </p:cNvPr>
          <p:cNvSpPr>
            <a:spLocks noGrp="1"/>
          </p:cNvSpPr>
          <p:nvPr>
            <p:ph type="dt" sz="half" idx="14"/>
          </p:nvPr>
        </p:nvSpPr>
        <p:spPr>
          <a:xfrm>
            <a:off x="2992120" y="6332220"/>
            <a:ext cx="1313180" cy="247651"/>
          </a:xfrm>
        </p:spPr>
        <p:txBody>
          <a:bodyPr anchor="t">
            <a:normAutofit/>
          </a:bodyPr>
          <a:lstStyle/>
          <a:p>
            <a:pPr rtl="0">
              <a:spcAft>
                <a:spcPts val="600"/>
              </a:spcAft>
            </a:pPr>
            <a:r>
              <a:rPr lang="it-IT" noProof="0"/>
              <a:t>06/09/2021</a:t>
            </a:r>
          </a:p>
        </p:txBody>
      </p:sp>
      <p:sp>
        <p:nvSpPr>
          <p:cNvPr id="6" name="Segnaposto numero diapositiva 5">
            <a:extLst>
              <a:ext uri="{FF2B5EF4-FFF2-40B4-BE49-F238E27FC236}">
                <a16:creationId xmlns:a16="http://schemas.microsoft.com/office/drawing/2014/main" id="{FDDD1554-9271-402B-90CA-29FE7F27EBC8}"/>
              </a:ext>
            </a:extLst>
          </p:cNvPr>
          <p:cNvSpPr>
            <a:spLocks noGrp="1"/>
          </p:cNvSpPr>
          <p:nvPr>
            <p:ph type="sldNum" sz="quarter" idx="16"/>
          </p:nvPr>
        </p:nvSpPr>
        <p:spPr>
          <a:xfrm>
            <a:off x="971550" y="6332220"/>
            <a:ext cx="523240" cy="247651"/>
          </a:xfrm>
        </p:spPr>
        <p:txBody>
          <a:bodyPr anchor="t">
            <a:normAutofit/>
          </a:bodyPr>
          <a:lstStyle/>
          <a:p>
            <a:pPr rtl="0">
              <a:spcAft>
                <a:spcPts val="600"/>
              </a:spcAft>
            </a:pPr>
            <a:fld id="{294A09A9-5501-47C1-A89A-A340965A2BE2}" type="slidenum">
              <a:rPr lang="it-IT" noProof="0" smtClean="0"/>
              <a:pPr rtl="0">
                <a:spcAft>
                  <a:spcPts val="600"/>
                </a:spcAft>
              </a:pPr>
              <a:t>7</a:t>
            </a:fld>
            <a:endParaRPr lang="it-IT" noProof="0"/>
          </a:p>
        </p:txBody>
      </p:sp>
      <p:pic>
        <p:nvPicPr>
          <p:cNvPr id="16" name="Immagine 15" descr="Immagine che contiene testo&#10;&#10;Descrizione generata automaticamente">
            <a:extLst>
              <a:ext uri="{FF2B5EF4-FFF2-40B4-BE49-F238E27FC236}">
                <a16:creationId xmlns:a16="http://schemas.microsoft.com/office/drawing/2014/main" id="{F88B43C8-112D-499E-B0A3-BCDCBBD0BD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6308"/>
            <a:ext cx="6286500" cy="3429000"/>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AF0A1DC7-4C04-422D-9BD9-0F57138C7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3435309"/>
            <a:ext cx="6286500" cy="3422691"/>
          </a:xfrm>
          <a:prstGeom prst="rect">
            <a:avLst/>
          </a:prstGeom>
        </p:spPr>
      </p:pic>
    </p:spTree>
    <p:extLst>
      <p:ext uri="{BB962C8B-B14F-4D97-AF65-F5344CB8AC3E}">
        <p14:creationId xmlns:p14="http://schemas.microsoft.com/office/powerpoint/2010/main" val="75243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7C5DB4E-6F18-43DB-9479-A54807F79675}"/>
              </a:ext>
            </a:extLst>
          </p:cNvPr>
          <p:cNvSpPr>
            <a:spLocks noGrp="1"/>
          </p:cNvSpPr>
          <p:nvPr>
            <p:ph type="title"/>
          </p:nvPr>
        </p:nvSpPr>
        <p:spPr/>
        <p:txBody>
          <a:bodyPr/>
          <a:lstStyle/>
          <a:p>
            <a:r>
              <a:rPr lang="it-IT" dirty="0"/>
              <a:t>Connessione (2/2)</a:t>
            </a:r>
          </a:p>
        </p:txBody>
      </p:sp>
      <p:sp>
        <p:nvSpPr>
          <p:cNvPr id="4" name="Segnaposto testo 3">
            <a:extLst>
              <a:ext uri="{FF2B5EF4-FFF2-40B4-BE49-F238E27FC236}">
                <a16:creationId xmlns:a16="http://schemas.microsoft.com/office/drawing/2014/main" id="{C4E3F1D9-6438-4E93-B5FB-AC37FBBBD673}"/>
              </a:ext>
            </a:extLst>
          </p:cNvPr>
          <p:cNvSpPr>
            <a:spLocks noGrp="1"/>
          </p:cNvSpPr>
          <p:nvPr>
            <p:ph type="body" sz="quarter" idx="11"/>
          </p:nvPr>
        </p:nvSpPr>
        <p:spPr>
          <a:xfrm>
            <a:off x="952499" y="2289363"/>
            <a:ext cx="10920187" cy="3138980"/>
          </a:xfrm>
        </p:spPr>
        <p:txBody>
          <a:bodyPr/>
          <a:lstStyle/>
          <a:p>
            <a:r>
              <a:rPr lang="it-IT" dirty="0">
                <a:latin typeface="Arial" panose="020B0604020202020204" pitchFamily="34" charset="0"/>
                <a:cs typeface="Arial" panose="020B0604020202020204" pitchFamily="34" charset="0"/>
              </a:rPr>
              <a:t>In riferimento al processo client si ha che la connessione viene eseguita per mezzo della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nella quale vengono passati i parametri: indirizzo IP e numero di porta . All’interno di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viene poi richiamata la funzione «socket()» per la creazione della socket UDP per mezzo dell’inserimento del parametro «SOCK_DGRAM». Infine viene inizializzata la struttura per la gestione delle informazioni del server.</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In riferimento al processo server si ha lo stesso la funzione «</a:t>
            </a:r>
            <a:r>
              <a:rPr lang="it-IT"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in questo caso viene passato come parametro solo il numero di porta. Come in precedenza si utilizza la funzione «socket()» per la creazione della socket UDP e si inizializza la struttura per la gestione delle informazioni del server che ha alcune differenze da quella del processo client. In aggiunta è presente anche la funzione «</a:t>
            </a:r>
            <a:r>
              <a:rPr lang="it-IT" dirty="0" err="1">
                <a:latin typeface="Arial" panose="020B0604020202020204" pitchFamily="34" charset="0"/>
                <a:cs typeface="Arial" panose="020B0604020202020204" pitchFamily="34" charset="0"/>
              </a:rPr>
              <a:t>bind</a:t>
            </a:r>
            <a:r>
              <a:rPr lang="it-IT" dirty="0">
                <a:latin typeface="Arial" panose="020B0604020202020204" pitchFamily="34" charset="0"/>
                <a:cs typeface="Arial" panose="020B0604020202020204" pitchFamily="34" charset="0"/>
              </a:rPr>
              <a:t>()» in cui si passa come parametro il descrittore della socket e la struttura del server, questo per permettere che le due informazioni vengano correttamente legate una all’altra.</a:t>
            </a:r>
          </a:p>
        </p:txBody>
      </p:sp>
      <p:sp>
        <p:nvSpPr>
          <p:cNvPr id="5" name="Segnaposto data 4">
            <a:extLst>
              <a:ext uri="{FF2B5EF4-FFF2-40B4-BE49-F238E27FC236}">
                <a16:creationId xmlns:a16="http://schemas.microsoft.com/office/drawing/2014/main" id="{AF7A84B7-EC33-4D93-9A3A-EB49A79B1A7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335AFB92-EB98-4CC8-BCB9-E1F0E3ECFB7A}"/>
              </a:ext>
            </a:extLst>
          </p:cNvPr>
          <p:cNvSpPr>
            <a:spLocks noGrp="1"/>
          </p:cNvSpPr>
          <p:nvPr>
            <p:ph type="sldNum" sz="quarter" idx="16"/>
          </p:nvPr>
        </p:nvSpPr>
        <p:spPr/>
        <p:txBody>
          <a:bodyPr/>
          <a:lstStyle/>
          <a:p>
            <a:pPr rtl="0"/>
            <a:fld id="{294A09A9-5501-47C1-A89A-A340965A2BE2}" type="slidenum">
              <a:rPr lang="it-IT" noProof="0" smtClean="0"/>
              <a:pPr rtl="0"/>
              <a:t>8</a:t>
            </a:fld>
            <a:endParaRPr lang="it-IT" noProof="0" dirty="0"/>
          </a:p>
        </p:txBody>
      </p:sp>
    </p:spTree>
    <p:extLst>
      <p:ext uri="{BB962C8B-B14F-4D97-AF65-F5344CB8AC3E}">
        <p14:creationId xmlns:p14="http://schemas.microsoft.com/office/powerpoint/2010/main" val="330308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5115AFB-B114-4EC0-BEE6-202D3B08FA01}"/>
              </a:ext>
            </a:extLst>
          </p:cNvPr>
          <p:cNvSpPr>
            <a:spLocks noGrp="1"/>
          </p:cNvSpPr>
          <p:nvPr>
            <p:ph type="title"/>
          </p:nvPr>
        </p:nvSpPr>
        <p:spPr/>
        <p:txBody>
          <a:bodyPr>
            <a:normAutofit fontScale="90000"/>
          </a:bodyPr>
          <a:lstStyle/>
          <a:p>
            <a:r>
              <a:rPr lang="it-IT" dirty="0"/>
              <a:t>Perdita di pacchetti</a:t>
            </a:r>
          </a:p>
        </p:txBody>
      </p:sp>
      <p:sp>
        <p:nvSpPr>
          <p:cNvPr id="4" name="Segnaposto testo 3">
            <a:extLst>
              <a:ext uri="{FF2B5EF4-FFF2-40B4-BE49-F238E27FC236}">
                <a16:creationId xmlns:a16="http://schemas.microsoft.com/office/drawing/2014/main" id="{DAAB07FA-4762-490F-90DE-376C003CCC14}"/>
              </a:ext>
            </a:extLst>
          </p:cNvPr>
          <p:cNvSpPr>
            <a:spLocks noGrp="1"/>
          </p:cNvSpPr>
          <p:nvPr>
            <p:ph type="body" sz="quarter" idx="11"/>
          </p:nvPr>
        </p:nvSpPr>
        <p:spPr>
          <a:xfrm>
            <a:off x="952499" y="2289362"/>
            <a:ext cx="4572001" cy="4042857"/>
          </a:xfrm>
        </p:spPr>
        <p:txBody>
          <a:bodyPr/>
          <a:lstStyle/>
          <a:p>
            <a:r>
              <a:rPr lang="it-IT" dirty="0">
                <a:latin typeface="Arial" panose="020B0604020202020204" pitchFamily="34" charset="0"/>
                <a:cs typeface="Arial" panose="020B0604020202020204" pitchFamily="34" charset="0"/>
              </a:rPr>
              <a:t>In una rete locale e ancora di più all’interno dello stesso host è improbabile perdere i pacchetti, per cui la perdita viene simulata attraverso l’utilizzo della variabile p (probabilità di perdita) e della funzione «</a:t>
            </a:r>
            <a:r>
              <a:rPr lang="it-IT" dirty="0" err="1">
                <a:latin typeface="Arial" panose="020B0604020202020204" pitchFamily="34" charset="0"/>
                <a:cs typeface="Arial" panose="020B0604020202020204" pitchFamily="34" charset="0"/>
              </a:rPr>
              <a:t>srand</a:t>
            </a:r>
            <a:r>
              <a:rPr lang="it-IT" dirty="0">
                <a:latin typeface="Arial" panose="020B0604020202020204" pitchFamily="34" charset="0"/>
                <a:cs typeface="Arial" panose="020B0604020202020204" pitchFamily="34" charset="0"/>
              </a:rPr>
              <a:t>()», la quale genera un numero randomico.</a:t>
            </a:r>
          </a:p>
          <a:p>
            <a:r>
              <a:rPr lang="it-IT" dirty="0">
                <a:latin typeface="Arial" panose="020B0604020202020204" pitchFamily="34" charset="0"/>
                <a:cs typeface="Arial" panose="020B0604020202020204" pitchFamily="34" charset="0"/>
              </a:rPr>
              <a:t>Una volta generato il numero casuale (uno per ogni pacchetto ricevuto), questo viene confrontato con il valore di p e se risulta minore allora il pacchetto viene considerato perso altrimenti risulta arrivato con successo e quindi preso in esame dal ricevente.</a:t>
            </a:r>
          </a:p>
          <a:p>
            <a:r>
              <a:rPr lang="it-IT" dirty="0">
                <a:latin typeface="Arial" panose="020B0604020202020204" pitchFamily="34" charset="0"/>
                <a:cs typeface="Arial" panose="020B0604020202020204" pitchFamily="34" charset="0"/>
              </a:rPr>
              <a:t>Utilizzando questo approccio si tiene il mittente all’oscuro delle perdite e invia regolarmente i pacchetti.</a:t>
            </a:r>
          </a:p>
        </p:txBody>
      </p:sp>
      <p:sp>
        <p:nvSpPr>
          <p:cNvPr id="5" name="Segnaposto data 4">
            <a:extLst>
              <a:ext uri="{FF2B5EF4-FFF2-40B4-BE49-F238E27FC236}">
                <a16:creationId xmlns:a16="http://schemas.microsoft.com/office/drawing/2014/main" id="{BF461E80-ADA3-43AD-9739-152D90B92EE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7213A613-44BC-4B35-B41B-98E7996376CF}"/>
              </a:ext>
            </a:extLst>
          </p:cNvPr>
          <p:cNvSpPr>
            <a:spLocks noGrp="1"/>
          </p:cNvSpPr>
          <p:nvPr>
            <p:ph type="sldNum" sz="quarter" idx="16"/>
          </p:nvPr>
        </p:nvSpPr>
        <p:spPr/>
        <p:txBody>
          <a:bodyPr/>
          <a:lstStyle/>
          <a:p>
            <a:pPr rtl="0"/>
            <a:fld id="{294A09A9-5501-47C1-A89A-A340965A2BE2}" type="slidenum">
              <a:rPr lang="it-IT" noProof="0" smtClean="0"/>
              <a:pPr rtl="0"/>
              <a:t>9</a:t>
            </a:fld>
            <a:endParaRPr lang="it-IT" noProof="0" dirty="0"/>
          </a:p>
        </p:txBody>
      </p:sp>
      <p:pic>
        <p:nvPicPr>
          <p:cNvPr id="8" name="Immagine 7" descr="Immagine che contiene testo&#10;&#10;Descrizione generata automaticamente">
            <a:extLst>
              <a:ext uri="{FF2B5EF4-FFF2-40B4-BE49-F238E27FC236}">
                <a16:creationId xmlns:a16="http://schemas.microsoft.com/office/drawing/2014/main" id="{4629FDE1-D0F8-4F1A-8A60-CAE001ACC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8057" y="1489926"/>
            <a:ext cx="6693943" cy="4489011"/>
          </a:xfrm>
          <a:prstGeom prst="rect">
            <a:avLst/>
          </a:prstGeom>
        </p:spPr>
      </p:pic>
    </p:spTree>
    <p:extLst>
      <p:ext uri="{BB962C8B-B14F-4D97-AF65-F5344CB8AC3E}">
        <p14:creationId xmlns:p14="http://schemas.microsoft.com/office/powerpoint/2010/main" val="3291705815"/>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2_TF78853419_Win32" id="{5EC6A964-3954-4FD3-AC1D-9DD732235522}" vid="{9EAD0B1B-3D59-457C-A707-E6544797E5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2.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9EC1AB0-9704-404D-B6D3-819D938AC55B}">
  <ds:schemaRefs>
    <ds:schemaRef ds:uri="71af3243-3dd4-4a8d-8c0d-dd76da1f02a5"/>
    <ds:schemaRef ds:uri="http://purl.org/dc/terms/"/>
    <ds:schemaRef ds:uri="http://purl.org/dc/dcmitype/"/>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www.w3.org/XML/1998/namespace"/>
    <ds:schemaRef ds:uri="http://schemas.microsoft.com/office/infopath/2007/PartnerControls"/>
    <ds:schemaRef ds:uri="16c05727-aa75-4e4a-9b5f-8a80a1165891"/>
  </ds:schemaRefs>
</ds:datastoreItem>
</file>

<file path=docProps/app.xml><?xml version="1.0" encoding="utf-8"?>
<Properties xmlns="http://schemas.openxmlformats.org/officeDocument/2006/extended-properties" xmlns:vt="http://schemas.openxmlformats.org/officeDocument/2006/docPropsVTypes">
  <Template>Presentazione annuale geometrica</Template>
  <TotalTime>774</TotalTime>
  <Words>2685</Words>
  <Application>Microsoft Office PowerPoint</Application>
  <PresentationFormat>Widescreen</PresentationFormat>
  <Paragraphs>190</Paragraphs>
  <Slides>29</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29</vt:i4>
      </vt:variant>
    </vt:vector>
  </HeadingPairs>
  <TitlesOfParts>
    <vt:vector size="35" baseType="lpstr">
      <vt:lpstr>Arial</vt:lpstr>
      <vt:lpstr>Calibri</vt:lpstr>
      <vt:lpstr>Franklin Gothic Book</vt:lpstr>
      <vt:lpstr>Franklin Gothic Demi</vt:lpstr>
      <vt:lpstr>Wingdings</vt:lpstr>
      <vt:lpstr>Tema1</vt:lpstr>
      <vt:lpstr>Progetto di Ingegneria di Internet e Web</vt:lpstr>
      <vt:lpstr>Indice (1/3)</vt:lpstr>
      <vt:lpstr>Indice (2/3)</vt:lpstr>
      <vt:lpstr>Indice (3/3)</vt:lpstr>
      <vt:lpstr>Specifica progettuale (1/2)</vt:lpstr>
      <vt:lpstr>Specifica progettuale (2/2)</vt:lpstr>
      <vt:lpstr>Connessione (1/2)</vt:lpstr>
      <vt:lpstr>Connessione (2/2)</vt:lpstr>
      <vt:lpstr>Perdita di pacchetti</vt:lpstr>
      <vt:lpstr>Timeout</vt:lpstr>
      <vt:lpstr>Timeout statico e timeout adattivo</vt:lpstr>
      <vt:lpstr>Timeout adattivo</vt:lpstr>
      <vt:lpstr>Ritrasmissione rapida</vt:lpstr>
      <vt:lpstr>Protocollo GBN</vt:lpstr>
      <vt:lpstr>Protocollo GBN - mittente</vt:lpstr>
      <vt:lpstr>Protocollo GBN - ricevente</vt:lpstr>
      <vt:lpstr>Comandi disponibili</vt:lpstr>
      <vt:lpstr>Comando LIST</vt:lpstr>
      <vt:lpstr>Comando GET</vt:lpstr>
      <vt:lpstr>Comando GET nel client</vt:lpstr>
      <vt:lpstr>Comando GET nel server</vt:lpstr>
      <vt:lpstr>Comando PUT</vt:lpstr>
      <vt:lpstr>Comando PUT nel client</vt:lpstr>
      <vt:lpstr>Comando PUT nel server</vt:lpstr>
      <vt:lpstr>Comando EXIT</vt:lpstr>
      <vt:lpstr>Analisi e testing (1/3)</vt:lpstr>
      <vt:lpstr>Analisi e testing (2/3)</vt:lpstr>
      <vt:lpstr>Analisi e testing (3/3)</vt:lpstr>
      <vt:lpstr>Grazie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Ingegneria di Internet e Web</dc:title>
  <dc:creator>Luca Sugamosto</dc:creator>
  <cp:lastModifiedBy>Luca Sugamosto</cp:lastModifiedBy>
  <cp:revision>40</cp:revision>
  <dcterms:created xsi:type="dcterms:W3CDTF">2021-09-02T19:11:41Z</dcterms:created>
  <dcterms:modified xsi:type="dcterms:W3CDTF">2021-09-04T08:38:44Z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